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5"/>
  </p:notesMasterIdLst>
  <p:sldIdLst>
    <p:sldId id="256" r:id="rId5"/>
    <p:sldId id="262" r:id="rId6"/>
    <p:sldId id="257"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6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Lst>
        </p14:section>
        <p14:section name="Design, Impress, Work Together" id="{B9B51309-D148-4332-87C2-07BE32FBCA3B}">
          <p14:sldIdLst>
            <p14:sldId id="262"/>
            <p14:sldId id="257"/>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Lst>
        </p14:section>
        <p14:section name="Learn More" id="{2CC34DB2-6590-42C0-AD4B-A04C6060184E}">
          <p14:sldIdLst>
            <p14:sldId id="26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280" autoAdjust="0"/>
  </p:normalViewPr>
  <p:slideViewPr>
    <p:cSldViewPr snapToGrid="0">
      <p:cViewPr varScale="1">
        <p:scale>
          <a:sx n="110" d="100"/>
          <a:sy n="110" d="100"/>
        </p:scale>
        <p:origin x="630" y="114"/>
      </p:cViewPr>
      <p:guideLst>
        <p:guide orient="horz" pos="2160"/>
        <p:guide pos="3840"/>
      </p:guideLst>
    </p:cSldViewPr>
  </p:slideViewPr>
  <p:notesTextViewPr>
    <p:cViewPr>
      <p:scale>
        <a:sx n="1" d="1"/>
        <a:sy n="1" d="1"/>
      </p:scale>
      <p:origin x="0" y="0"/>
    </p:cViewPr>
  </p:notesTextViewPr>
  <p:sorterViewPr>
    <p:cViewPr>
      <p:scale>
        <a:sx n="100" d="100"/>
        <a:sy n="100" d="100"/>
      </p:scale>
      <p:origin x="0" y="-13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4/8/2024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In </a:t>
            </a:r>
            <a:r>
              <a:rPr lang="en-US" baseline="0" dirty="0"/>
              <a:t>Slide Show mode, click the arrow to enter the PowerPoint Getting Started Center.</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30</a:t>
            </a:fld>
            <a:endParaRPr lang="en-US"/>
          </a:p>
        </p:txBody>
      </p:sp>
    </p:spTree>
    <p:extLst>
      <p:ext uri="{BB962C8B-B14F-4D97-AF65-F5344CB8AC3E}">
        <p14:creationId xmlns:p14="http://schemas.microsoft.com/office/powerpoint/2010/main" val="1851196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BEEBAAA-29B5-4AF5-BC5F-7E580C29002D}"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EEBAAA-29B5-4AF5-BC5F-7E580C29002D}"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EEBAAA-29B5-4AF5-BC5F-7E580C29002D}"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5" name="Date Placeholder 4"/>
          <p:cNvSpPr>
            <a:spLocks noGrp="1"/>
          </p:cNvSpPr>
          <p:nvPr>
            <p:ph type="dt" sz="half" idx="10"/>
          </p:nvPr>
        </p:nvSpPr>
        <p:spPr/>
        <p:txBody>
          <a:bodyPr/>
          <a:lstStyle/>
          <a:p>
            <a:fld id="{8BEEBAAA-29B5-4AF5-BC5F-7E580C29002D}" type="datetimeFigureOut">
              <a:rPr lang="en-US" smtClean="0"/>
              <a:t>4/8/2024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7" name="Date Placeholder 6"/>
          <p:cNvSpPr>
            <a:spLocks noGrp="1"/>
          </p:cNvSpPr>
          <p:nvPr>
            <p:ph type="dt" sz="half" idx="10"/>
          </p:nvPr>
        </p:nvSpPr>
        <p:spPr/>
        <p:txBody>
          <a:bodyPr/>
          <a:lstStyle/>
          <a:p>
            <a:fld id="{8BEEBAAA-29B5-4AF5-BC5F-7E580C29002D}" type="datetimeFigureOut">
              <a:rPr lang="en-US" smtClean="0"/>
              <a:t>4/8/2024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t>4/8/2024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t>4/8/2024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a:t>Click to edit Master text styles</a:t>
            </a:r>
          </a:p>
          <a:p>
            <a:pPr marL="0" lvl="1" indent="0">
              <a:lnSpc>
                <a:spcPct val="150000"/>
              </a:lnSpc>
              <a:spcAft>
                <a:spcPts val="1200"/>
              </a:spcAft>
              <a:buNone/>
            </a:pPr>
            <a:r>
              <a:rPr lang="en-US"/>
              <a:t>Second level</a:t>
            </a:r>
          </a:p>
          <a:p>
            <a:pPr marL="0" lvl="2" indent="0">
              <a:lnSpc>
                <a:spcPct val="150000"/>
              </a:lnSpc>
              <a:spcAft>
                <a:spcPts val="1200"/>
              </a:spcAft>
              <a:buNone/>
            </a:pPr>
            <a:r>
              <a:rPr lang="en-US"/>
              <a:t>Third level</a:t>
            </a:r>
          </a:p>
          <a:p>
            <a:pPr marL="0" lvl="3" indent="0">
              <a:lnSpc>
                <a:spcPct val="150000"/>
              </a:lnSpc>
              <a:spcAft>
                <a:spcPts val="1200"/>
              </a:spcAft>
              <a:buNone/>
            </a:pPr>
            <a:r>
              <a:rPr lang="en-US"/>
              <a:t>Fourth level</a:t>
            </a:r>
          </a:p>
          <a:p>
            <a:pPr marL="0" lvl="4" indent="0">
              <a:lnSpc>
                <a:spcPct val="150000"/>
              </a:lnSpc>
              <a:spcAft>
                <a:spcPts val="1200"/>
              </a:spcAft>
              <a:buNone/>
            </a:pPr>
            <a:r>
              <a:rPr lang="en-US"/>
              <a:t>Fifth level</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4/8/2024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4/8/2024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4/8/2024</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www.uptodate.com/contents/the-role-of-local-therapies-in-metastatic-breast-cancer/abstract/15" TargetMode="External"/><Relationship Id="rId13" Type="http://schemas.openxmlformats.org/officeDocument/2006/relationships/hyperlink" Target="https://www.uptodate.com/contents/the-role-of-local-therapies-in-metastatic-breast-cancer/abstract/21" TargetMode="External"/><Relationship Id="rId3" Type="http://schemas.openxmlformats.org/officeDocument/2006/relationships/hyperlink" Target="https://www.uptodate.com/contents/the-role-of-local-therapies-in-metastatic-breast-cancer/abstract/2" TargetMode="External"/><Relationship Id="rId7" Type="http://schemas.openxmlformats.org/officeDocument/2006/relationships/hyperlink" Target="https://www.uptodate.com/contents/the-role-of-local-therapies-in-metastatic-breast-cancer/abstract/14" TargetMode="External"/><Relationship Id="rId12" Type="http://schemas.openxmlformats.org/officeDocument/2006/relationships/hyperlink" Target="https://www.uptodate.com/contents/the-role-of-local-therapies-in-metastatic-breast-cancer/abstract/20" TargetMode="External"/><Relationship Id="rId2" Type="http://schemas.openxmlformats.org/officeDocument/2006/relationships/hyperlink" Target="https://www.uptodate.com/contents/the-role-of-local-therapies-in-metastatic-breast-cancer/abstract/1" TargetMode="External"/><Relationship Id="rId1" Type="http://schemas.openxmlformats.org/officeDocument/2006/relationships/slideLayout" Target="../slideLayouts/slideLayout2.xml"/><Relationship Id="rId6" Type="http://schemas.openxmlformats.org/officeDocument/2006/relationships/hyperlink" Target="https://www.uptodate.com/contents/the-role-of-local-therapies-in-metastatic-breast-cancer/abstract/13" TargetMode="External"/><Relationship Id="rId11" Type="http://schemas.openxmlformats.org/officeDocument/2006/relationships/hyperlink" Target="https://www.uptodate.com/contents/the-role-of-local-therapies-in-metastatic-breast-cancer/abstract/19" TargetMode="External"/><Relationship Id="rId5" Type="http://schemas.openxmlformats.org/officeDocument/2006/relationships/hyperlink" Target="https://www.uptodate.com/contents/the-role-of-local-therapies-in-metastatic-breast-cancer/abstract/4" TargetMode="External"/><Relationship Id="rId10" Type="http://schemas.openxmlformats.org/officeDocument/2006/relationships/hyperlink" Target="https://www.uptodate.com/contents/the-role-of-local-therapies-in-metastatic-breast-cancer/abstract/17" TargetMode="External"/><Relationship Id="rId4" Type="http://schemas.openxmlformats.org/officeDocument/2006/relationships/hyperlink" Target="https://www.uptodate.com/contents/the-role-of-local-therapies-in-metastatic-breast-cancer/abstract/3" TargetMode="External"/><Relationship Id="rId9" Type="http://schemas.openxmlformats.org/officeDocument/2006/relationships/hyperlink" Target="https://www.uptodate.com/contents/the-role-of-local-therapies-in-metastatic-breast-cancer/abstract/16" TargetMode="External"/><Relationship Id="rId14" Type="http://schemas.openxmlformats.org/officeDocument/2006/relationships/hyperlink" Target="https://www.uptodate.com/contents/the-role-of-local-therapies-in-metastatic-breast-cancer/abstract/22"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uptodate.com/contents/the-role-of-local-therapies-in-metastatic-breast-cancer/abstract/11" TargetMode="External"/><Relationship Id="rId13" Type="http://schemas.openxmlformats.org/officeDocument/2006/relationships/hyperlink" Target="https://www.uptodate.com/contents/the-role-of-local-therapies-in-metastatic-breast-cancer/abstract/28" TargetMode="External"/><Relationship Id="rId3" Type="http://schemas.openxmlformats.org/officeDocument/2006/relationships/hyperlink" Target="https://www.uptodate.com/contents/the-role-of-local-therapies-in-metastatic-breast-cancer/abstract/6" TargetMode="External"/><Relationship Id="rId7" Type="http://schemas.openxmlformats.org/officeDocument/2006/relationships/hyperlink" Target="https://www.uptodate.com/contents/the-role-of-local-therapies-in-metastatic-breast-cancer/abstract/10" TargetMode="External"/><Relationship Id="rId12" Type="http://schemas.openxmlformats.org/officeDocument/2006/relationships/hyperlink" Target="https://www.uptodate.com/contents/the-role-of-local-therapies-in-metastatic-breast-cancer/abstract/27" TargetMode="External"/><Relationship Id="rId2" Type="http://schemas.openxmlformats.org/officeDocument/2006/relationships/hyperlink" Target="https://www.uptodate.com/contents/the-role-of-local-therapies-in-metastatic-breast-cancer/abstract/5" TargetMode="External"/><Relationship Id="rId1" Type="http://schemas.openxmlformats.org/officeDocument/2006/relationships/slideLayout" Target="../slideLayouts/slideLayout2.xml"/><Relationship Id="rId6" Type="http://schemas.openxmlformats.org/officeDocument/2006/relationships/hyperlink" Target="https://www.uptodate.com/contents/the-role-of-local-therapies-in-metastatic-breast-cancer/abstract/9" TargetMode="External"/><Relationship Id="rId11" Type="http://schemas.openxmlformats.org/officeDocument/2006/relationships/hyperlink" Target="https://www.uptodate.com/contents/the-role-of-local-therapies-in-metastatic-breast-cancer/abstract/25" TargetMode="External"/><Relationship Id="rId5" Type="http://schemas.openxmlformats.org/officeDocument/2006/relationships/hyperlink" Target="https://www.uptodate.com/contents/the-role-of-local-therapies-in-metastatic-breast-cancer/abstract/8" TargetMode="External"/><Relationship Id="rId10" Type="http://schemas.openxmlformats.org/officeDocument/2006/relationships/hyperlink" Target="https://www.uptodate.com/contents/the-role-of-local-therapies-in-metastatic-breast-cancer/abstract/23" TargetMode="External"/><Relationship Id="rId4" Type="http://schemas.openxmlformats.org/officeDocument/2006/relationships/hyperlink" Target="https://www.uptodate.com/contents/the-role-of-local-therapies-in-metastatic-breast-cancer/abstract/7" TargetMode="External"/><Relationship Id="rId9" Type="http://schemas.openxmlformats.org/officeDocument/2006/relationships/hyperlink" Target="https://www.uptodate.com/contents/the-role-of-local-therapies-in-metastatic-breast-cancer/abstract/12"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www.uptodate.com/contents/the-role-of-local-therapies-in-metastatic-breast-cancer/abstract/35" TargetMode="External"/><Relationship Id="rId3" Type="http://schemas.openxmlformats.org/officeDocument/2006/relationships/hyperlink" Target="https://www.uptodate.com/contents/the-role-of-local-therapies-in-metastatic-breast-cancer/abstract/30" TargetMode="External"/><Relationship Id="rId7" Type="http://schemas.openxmlformats.org/officeDocument/2006/relationships/hyperlink" Target="https://www.uptodate.com/contents/the-role-of-local-therapies-in-metastatic-breast-cancer/abstract/34" TargetMode="External"/><Relationship Id="rId12" Type="http://schemas.openxmlformats.org/officeDocument/2006/relationships/hyperlink" Target="https://www.uptodate.com/contents/tumor-node-metastasis-tnm-staging-classification-for-breast-cancer?csi=86a182de-9f70-4bf1-9de5-f0f8cd8af6fe&amp;source=contentShare" TargetMode="External"/><Relationship Id="rId2" Type="http://schemas.openxmlformats.org/officeDocument/2006/relationships/hyperlink" Target="https://www.uptodate.com/contents/the-role-of-local-therapies-in-metastatic-breast-cancer/abstract/29" TargetMode="External"/><Relationship Id="rId1" Type="http://schemas.openxmlformats.org/officeDocument/2006/relationships/slideLayout" Target="../slideLayouts/slideLayout2.xml"/><Relationship Id="rId6" Type="http://schemas.openxmlformats.org/officeDocument/2006/relationships/hyperlink" Target="https://www.uptodate.com/contents/the-role-of-local-therapies-in-metastatic-breast-cancer/abstract/33" TargetMode="External"/><Relationship Id="rId11" Type="http://schemas.openxmlformats.org/officeDocument/2006/relationships/hyperlink" Target="https://www.uptodate.com/contents/the-role-of-local-therapies-in-metastatic-breast-cancer?csi=c317e3d7-8137-43f5-91dd-222397eae8fd&amp;source=contentShare" TargetMode="External"/><Relationship Id="rId5" Type="http://schemas.openxmlformats.org/officeDocument/2006/relationships/hyperlink" Target="https://www.uptodate.com/contents/the-role-of-local-therapies-in-metastatic-breast-cancer/abstract/32" TargetMode="External"/><Relationship Id="rId10" Type="http://schemas.openxmlformats.org/officeDocument/2006/relationships/hyperlink" Target="https://www.uptodate.com/contents/the-role-of-local-therapies-in-metastatic-breast-cancer/abstract/37" TargetMode="External"/><Relationship Id="rId4" Type="http://schemas.openxmlformats.org/officeDocument/2006/relationships/hyperlink" Target="https://www.uptodate.com/contents/the-role-of-local-therapies-in-metastatic-breast-cancer/abstract/31" TargetMode="External"/><Relationship Id="rId9" Type="http://schemas.openxmlformats.org/officeDocument/2006/relationships/hyperlink" Target="https://www.uptodate.com/contents/the-role-of-local-therapies-in-metastatic-breast-cancer/abstract/3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o15.officeredir.microsoft.com/r/rlid2013GettingStartedCntrPPT?clid=103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APPROACH TO METASTATIC BREAST CANCER</a:t>
            </a:r>
          </a:p>
        </p:txBody>
      </p:sp>
      <p:sp>
        <p:nvSpPr>
          <p:cNvPr id="3" name="Subtitle 2"/>
          <p:cNvSpPr>
            <a:spLocks noGrp="1"/>
          </p:cNvSpPr>
          <p:nvPr>
            <p:ph type="subTitle" idx="1"/>
          </p:nvPr>
        </p:nvSpPr>
        <p:spPr/>
        <p:txBody>
          <a:bodyPr>
            <a:noAutofit/>
          </a:bodyPr>
          <a:lstStyle/>
          <a:p>
            <a:r>
              <a:rPr lang="fa-IR" sz="1800" b="1" dirty="0"/>
              <a:t>بیمارستان ضیاییان </a:t>
            </a:r>
          </a:p>
          <a:p>
            <a:r>
              <a:rPr lang="fa-IR" sz="1800" b="1" dirty="0"/>
              <a:t>گروه جراحی</a:t>
            </a:r>
          </a:p>
          <a:p>
            <a:r>
              <a:rPr lang="fa-IR" sz="1800" b="1" dirty="0"/>
              <a:t>فروردین 1403</a:t>
            </a:r>
            <a:r>
              <a:rPr lang="en-US" sz="1800" b="1" dirty="0"/>
              <a:t>.</a:t>
            </a: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EIGHTH EDITION TNM STAGING SYSTEM</a:t>
            </a:r>
          </a:p>
        </p:txBody>
      </p:sp>
      <p:sp>
        <p:nvSpPr>
          <p:cNvPr id="3" name="Content Placeholder 2"/>
          <p:cNvSpPr>
            <a:spLocks noGrp="1"/>
          </p:cNvSpPr>
          <p:nvPr>
            <p:ph idx="1"/>
          </p:nvPr>
        </p:nvSpPr>
        <p:spPr>
          <a:xfrm>
            <a:off x="296215" y="1851383"/>
            <a:ext cx="11384924" cy="4351338"/>
          </a:xfrm>
        </p:spPr>
        <p:txBody>
          <a:bodyPr>
            <a:normAutofit fontScale="77500" lnSpcReduction="20000"/>
          </a:bodyPr>
          <a:lstStyle/>
          <a:p>
            <a:r>
              <a:rPr lang="en-US" b="1" i="1" dirty="0"/>
              <a:t>Distant metastasis (M)</a:t>
            </a:r>
          </a:p>
          <a:p>
            <a:endParaRPr lang="en-US" dirty="0"/>
          </a:p>
          <a:p>
            <a:r>
              <a:rPr lang="en-US" dirty="0"/>
              <a:t>●M0 – No clinical or radiographic evidence of distant metastases (no pathologic M0; imaging studies are not required to assign the cM0 category).</a:t>
            </a:r>
          </a:p>
          <a:p>
            <a:endParaRPr lang="en-US" dirty="0"/>
          </a:p>
          <a:p>
            <a:r>
              <a:rPr lang="en-US" dirty="0"/>
              <a:t>•cM0(</a:t>
            </a:r>
            <a:r>
              <a:rPr lang="en-US" dirty="0" err="1"/>
              <a:t>i</a:t>
            </a:r>
            <a:r>
              <a:rPr lang="en-US" dirty="0"/>
              <a:t>+) – No clinical or radiographic evidence of distant metastases, but deposits of molecularly or microscopically detected tumor cells that are no larger than 0.2 mm are present in circulating blood, bone marrow, or other </a:t>
            </a:r>
            <a:r>
              <a:rPr lang="en-US" dirty="0" err="1"/>
              <a:t>nonregional</a:t>
            </a:r>
            <a:r>
              <a:rPr lang="en-US" dirty="0"/>
              <a:t> nodal tissue in a patient without symptoms or signs of metastases.</a:t>
            </a:r>
          </a:p>
          <a:p>
            <a:endParaRPr lang="en-US" dirty="0"/>
          </a:p>
          <a:p>
            <a:r>
              <a:rPr lang="en-US" dirty="0"/>
              <a:t>●M1 – Distant detectable metastases as determined by classic clinical and radiographic means and/or histologically proven metastases larger than 0.2 mm.</a:t>
            </a:r>
          </a:p>
        </p:txBody>
      </p:sp>
    </p:spTree>
    <p:extLst>
      <p:ext uri="{BB962C8B-B14F-4D97-AF65-F5344CB8AC3E}">
        <p14:creationId xmlns:p14="http://schemas.microsoft.com/office/powerpoint/2010/main" val="4044479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Metastatic breast cancer</a:t>
            </a:r>
          </a:p>
        </p:txBody>
      </p:sp>
      <p:sp>
        <p:nvSpPr>
          <p:cNvPr id="3" name="Content Placeholder 2"/>
          <p:cNvSpPr>
            <a:spLocks noGrp="1"/>
          </p:cNvSpPr>
          <p:nvPr>
            <p:ph idx="1"/>
          </p:nvPr>
        </p:nvSpPr>
        <p:spPr>
          <a:xfrm>
            <a:off x="838201" y="1825625"/>
            <a:ext cx="10611117" cy="4351338"/>
          </a:xfrm>
        </p:spPr>
        <p:txBody>
          <a:bodyPr/>
          <a:lstStyle/>
          <a:p>
            <a:r>
              <a:rPr lang="en-US" dirty="0"/>
              <a:t>Stage IV breast cancer, either de novo at presentation or secondary after a primary diagnosis, is a heterogeneous disease. While patients with metastatic breast cancer are unlikely to be cured of their disease, more effective systemic therapies with chemotherapy and targeted endocrine and biologic therapies have contributed to significantly improved overall survival and progression-free survival in the past decade.</a:t>
            </a:r>
          </a:p>
          <a:p>
            <a:r>
              <a:rPr lang="en-US" dirty="0"/>
              <a:t>Although systemic therapy is the mainstay of treatment for metastatic breast cancer, local management of both of the primary breast cancer, as well as metastasis-specific local treatment (</a:t>
            </a:r>
            <a:r>
              <a:rPr lang="en-US" dirty="0" err="1"/>
              <a:t>ie</a:t>
            </a:r>
            <a:r>
              <a:rPr lang="en-US" dirty="0"/>
              <a:t>, </a:t>
            </a:r>
            <a:r>
              <a:rPr lang="en-US" dirty="0" err="1"/>
              <a:t>metastasectomy</a:t>
            </a:r>
            <a:r>
              <a:rPr lang="en-US" dirty="0"/>
              <a:t>, radiation therapy, radiofrequency ablation, cryotherapy, and other image-guided percutaneous interventional procedures) may palliate symptoms and prevent cancer-related complications</a:t>
            </a:r>
          </a:p>
        </p:txBody>
      </p:sp>
    </p:spTree>
    <p:extLst>
      <p:ext uri="{BB962C8B-B14F-4D97-AF65-F5344CB8AC3E}">
        <p14:creationId xmlns:p14="http://schemas.microsoft.com/office/powerpoint/2010/main" val="288862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Metastatic breast cancer</a:t>
            </a:r>
          </a:p>
        </p:txBody>
      </p:sp>
      <p:sp>
        <p:nvSpPr>
          <p:cNvPr id="3" name="Content Placeholder 2"/>
          <p:cNvSpPr>
            <a:spLocks noGrp="1"/>
          </p:cNvSpPr>
          <p:nvPr>
            <p:ph idx="1"/>
          </p:nvPr>
        </p:nvSpPr>
        <p:spPr>
          <a:xfrm>
            <a:off x="604433" y="2688510"/>
            <a:ext cx="10749367" cy="2553192"/>
          </a:xfrm>
        </p:spPr>
        <p:txBody>
          <a:bodyPr/>
          <a:lstStyle/>
          <a:p>
            <a:r>
              <a:rPr lang="en-US" b="1" dirty="0"/>
              <a:t>Approach</a:t>
            </a:r>
            <a:r>
              <a:rPr lang="en-US" dirty="0"/>
              <a:t> — The primary role of local treatment to the breast and/or regional nodes in patients with stage IV breast cancer is palliation. Patients with metastatic disease should be evaluated for possible management of the primary and/or regional nodes if it may control debilitating symptoms from the cancer (</a:t>
            </a:r>
            <a:r>
              <a:rPr lang="en-US" dirty="0" err="1"/>
              <a:t>eg</a:t>
            </a:r>
            <a:r>
              <a:rPr lang="en-US" dirty="0"/>
              <a:t>, locally advanced breast tumors causing pain, bleeding, ulceration, infection, and poor wound healing; or regional nodal disease causing pain, motor weakness, and sensory deficits from brachial plexus invasion, or lymphedema). It should be noted that systemic therapy can also be helpful in such situations, decreasing the size of the tumor and alleviating symptoms.</a:t>
            </a:r>
          </a:p>
        </p:txBody>
      </p:sp>
    </p:spTree>
    <p:extLst>
      <p:ext uri="{BB962C8B-B14F-4D97-AF65-F5344CB8AC3E}">
        <p14:creationId xmlns:p14="http://schemas.microsoft.com/office/powerpoint/2010/main" val="495785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br>
              <a:rPr lang="en-US" dirty="0"/>
            </a:br>
            <a:br>
              <a:rPr lang="en-US" dirty="0"/>
            </a:br>
            <a:br>
              <a:rPr lang="en-US" dirty="0"/>
            </a:br>
            <a:r>
              <a:rPr lang="en-US" dirty="0"/>
              <a:t>LOCAL MANAGEMENT OF METASTASES</a:t>
            </a:r>
            <a:br>
              <a:rPr lang="en-US" dirty="0"/>
            </a:br>
            <a:endParaRPr lang="en-US" dirty="0"/>
          </a:p>
        </p:txBody>
      </p:sp>
      <p:sp>
        <p:nvSpPr>
          <p:cNvPr id="3" name="Content Placeholder 2"/>
          <p:cNvSpPr>
            <a:spLocks noGrp="1"/>
          </p:cNvSpPr>
          <p:nvPr>
            <p:ph idx="1"/>
          </p:nvPr>
        </p:nvSpPr>
        <p:spPr>
          <a:xfrm>
            <a:off x="838201" y="1825625"/>
            <a:ext cx="10353540" cy="4351338"/>
          </a:xfrm>
        </p:spPr>
        <p:txBody>
          <a:bodyPr/>
          <a:lstStyle/>
          <a:p>
            <a:r>
              <a:rPr lang="en-US" dirty="0"/>
              <a:t>The goal of therapy for patients with distant metastases is, in general, palliation. Therefore, the standard of care is, for most patients, systemic therapy with complementary surgery or radiation as indicated for particularly worrisome problems, such as brain or spinal cord metastases or intractable bone pain or fractures</a:t>
            </a:r>
          </a:p>
          <a:p>
            <a:endParaRPr lang="en-US" dirty="0"/>
          </a:p>
          <a:p>
            <a:endParaRPr lang="en-US" dirty="0"/>
          </a:p>
        </p:txBody>
      </p:sp>
    </p:spTree>
    <p:extLst>
      <p:ext uri="{BB962C8B-B14F-4D97-AF65-F5344CB8AC3E}">
        <p14:creationId xmlns:p14="http://schemas.microsoft.com/office/powerpoint/2010/main" val="1570503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of patients for local therapy to the metastasis</a:t>
            </a:r>
          </a:p>
        </p:txBody>
      </p:sp>
      <p:sp>
        <p:nvSpPr>
          <p:cNvPr id="3" name="Content Placeholder 2"/>
          <p:cNvSpPr>
            <a:spLocks noGrp="1"/>
          </p:cNvSpPr>
          <p:nvPr>
            <p:ph idx="1"/>
          </p:nvPr>
        </p:nvSpPr>
        <p:spPr>
          <a:xfrm>
            <a:off x="838201" y="1825625"/>
            <a:ext cx="10515600" cy="4351338"/>
          </a:xfrm>
        </p:spPr>
        <p:txBody>
          <a:bodyPr/>
          <a:lstStyle/>
          <a:p>
            <a:r>
              <a:rPr lang="en-US" dirty="0"/>
              <a:t>●Patients who have severe pain at diagnosis of metastatic disease, or who have intractable pain in spite of systemic therapy for metastases, are usually considered candidates for radiation therapy to the affected site.</a:t>
            </a:r>
          </a:p>
          <a:p>
            <a:endParaRPr lang="en-US" dirty="0"/>
          </a:p>
          <a:p>
            <a:r>
              <a:rPr lang="en-US" dirty="0"/>
              <a:t>●Metastases in certain sites are considered medical emergencies and are an indication for surgery and/or radiation. These include spinal cord or </a:t>
            </a:r>
            <a:r>
              <a:rPr lang="en-US" dirty="0" err="1"/>
              <a:t>cauda</a:t>
            </a:r>
            <a:r>
              <a:rPr lang="en-US" dirty="0"/>
              <a:t> </a:t>
            </a:r>
            <a:r>
              <a:rPr lang="en-US" dirty="0" err="1"/>
              <a:t>equina</a:t>
            </a:r>
            <a:r>
              <a:rPr lang="en-US" dirty="0"/>
              <a:t> compression, mass effect due to brain metastases, and impending or present pathologic fracture due to a bony metastasis. The primary objective of these treatments is palliative to control symptoms and to stabilize the patient.</a:t>
            </a:r>
          </a:p>
        </p:txBody>
      </p:sp>
    </p:spTree>
    <p:extLst>
      <p:ext uri="{BB962C8B-B14F-4D97-AF65-F5344CB8AC3E}">
        <p14:creationId xmlns:p14="http://schemas.microsoft.com/office/powerpoint/2010/main" val="2025270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of patients for local therapy to the metastasis</a:t>
            </a:r>
          </a:p>
        </p:txBody>
      </p:sp>
      <p:sp>
        <p:nvSpPr>
          <p:cNvPr id="3" name="Content Placeholder 2"/>
          <p:cNvSpPr>
            <a:spLocks noGrp="1"/>
          </p:cNvSpPr>
          <p:nvPr>
            <p:ph idx="1"/>
          </p:nvPr>
        </p:nvSpPr>
        <p:spPr>
          <a:xfrm>
            <a:off x="838201" y="1825625"/>
            <a:ext cx="10623996" cy="4351338"/>
          </a:xfrm>
        </p:spPr>
        <p:txBody>
          <a:bodyPr/>
          <a:lstStyle/>
          <a:p>
            <a:r>
              <a:rPr lang="en-US" dirty="0"/>
              <a:t>●Metastases to the chest wall are also usually treated with </a:t>
            </a:r>
            <a:r>
              <a:rPr lang="en-US" dirty="0" err="1"/>
              <a:t>locoregional</a:t>
            </a:r>
            <a:r>
              <a:rPr lang="en-US" dirty="0"/>
              <a:t> therapy, principally with the intent of avoiding future symptoms. Local therapy such as excision and radiation may also be helpful in patients with hemorrhagic chest wall lesions.</a:t>
            </a:r>
          </a:p>
          <a:p>
            <a:r>
              <a:rPr lang="en-US" dirty="0"/>
              <a:t>●Additionally, for patients with a first presentation of apparent metastatic disease, biopsy of an accessible metastatic site should be performed to confirm the diagnosis and re-establish receptor status. In some cases, a surgical approach may be appropriate (</a:t>
            </a:r>
            <a:r>
              <a:rPr lang="en-US" dirty="0" err="1"/>
              <a:t>eg</a:t>
            </a:r>
            <a:r>
              <a:rPr lang="en-US" dirty="0"/>
              <a:t>, wedge resection of a solitary pulmonary nodule or intracranial metastasis) rather than a biopsy by interventional radiology, and might also serve a treatment function</a:t>
            </a:r>
          </a:p>
        </p:txBody>
      </p:sp>
    </p:spTree>
    <p:extLst>
      <p:ext uri="{BB962C8B-B14F-4D97-AF65-F5344CB8AC3E}">
        <p14:creationId xmlns:p14="http://schemas.microsoft.com/office/powerpoint/2010/main" val="3343432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Techniques for local management</a:t>
            </a:r>
          </a:p>
        </p:txBody>
      </p:sp>
      <p:sp>
        <p:nvSpPr>
          <p:cNvPr id="3" name="Content Placeholder 2"/>
          <p:cNvSpPr>
            <a:spLocks noGrp="1"/>
          </p:cNvSpPr>
          <p:nvPr>
            <p:ph idx="1"/>
          </p:nvPr>
        </p:nvSpPr>
        <p:spPr>
          <a:xfrm>
            <a:off x="604434" y="1761231"/>
            <a:ext cx="10749367" cy="4351338"/>
          </a:xfrm>
        </p:spPr>
        <p:txBody>
          <a:bodyPr/>
          <a:lstStyle/>
          <a:p>
            <a:r>
              <a:rPr lang="en-US" dirty="0"/>
              <a:t> For patients with metastatic breast cancer undergoing local therapy, surgery, radiation therapy, or both is primarily employed.</a:t>
            </a:r>
          </a:p>
          <a:p>
            <a:r>
              <a:rPr lang="en-US" dirty="0"/>
              <a:t>radiation therapy techniques should be individualized with the aim of providing adequate coverage of the disease and minimizing exposure of adjacent normal tissue and organs at risk. Depending on the clinical situation, radiation therapy techniques that may be considered include SBRT for </a:t>
            </a:r>
            <a:r>
              <a:rPr lang="en-US" dirty="0" err="1"/>
              <a:t>oligometastases</a:t>
            </a:r>
            <a:r>
              <a:rPr lang="en-US" dirty="0"/>
              <a:t>, or conventional external-beam radiation therapy (EBRT) with simple one- to two-beam arrangements or more complex </a:t>
            </a:r>
            <a:r>
              <a:rPr lang="en-US" dirty="0" err="1"/>
              <a:t>multibeam</a:t>
            </a:r>
            <a:r>
              <a:rPr lang="en-US" dirty="0"/>
              <a:t> techniques, depending on the clinical situation and therapeutic goals. Radiofrequency ablation (RFA, typically with surgery) is a one-time treatment that has been examined as an alternative to SBRT for select, small hepatic tumors.</a:t>
            </a:r>
          </a:p>
        </p:txBody>
      </p:sp>
    </p:spTree>
    <p:extLst>
      <p:ext uri="{BB962C8B-B14F-4D97-AF65-F5344CB8AC3E}">
        <p14:creationId xmlns:p14="http://schemas.microsoft.com/office/powerpoint/2010/main" val="728792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 by site</a:t>
            </a:r>
          </a:p>
        </p:txBody>
      </p:sp>
      <p:sp>
        <p:nvSpPr>
          <p:cNvPr id="3" name="Content Placeholder 2"/>
          <p:cNvSpPr>
            <a:spLocks noGrp="1"/>
          </p:cNvSpPr>
          <p:nvPr>
            <p:ph idx="1"/>
          </p:nvPr>
        </p:nvSpPr>
        <p:spPr>
          <a:xfrm>
            <a:off x="721317" y="2559721"/>
            <a:ext cx="10515600" cy="2591828"/>
          </a:xfrm>
        </p:spPr>
        <p:txBody>
          <a:bodyPr/>
          <a:lstStyle/>
          <a:p>
            <a:r>
              <a:rPr lang="en-US" b="1" dirty="0"/>
              <a:t>Brain </a:t>
            </a:r>
            <a:r>
              <a:rPr lang="en-US" dirty="0"/>
              <a:t>— For most patients with brain metastases, a local approach such as surgical resection, stereotactic radiosurgery (SRS), or whole-brain radiotherapy should be employed, irrespective of whether the patient is symptomatic or not, often prior to or in conjunction with systemic therapy. However, an exception may be made in select patients with limited intracranial disease from human epidermal growth factor receptor 2 (HER2)-positive breast cancer, as systemic therapy alone may be a reasonable option in some cases.</a:t>
            </a:r>
          </a:p>
          <a:p>
            <a:endParaRPr lang="en-US" dirty="0"/>
          </a:p>
        </p:txBody>
      </p:sp>
    </p:spTree>
    <p:extLst>
      <p:ext uri="{BB962C8B-B14F-4D97-AF65-F5344CB8AC3E}">
        <p14:creationId xmlns:p14="http://schemas.microsoft.com/office/powerpoint/2010/main" val="8971990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Indications by site</a:t>
            </a:r>
          </a:p>
        </p:txBody>
      </p:sp>
      <p:sp>
        <p:nvSpPr>
          <p:cNvPr id="3" name="Content Placeholder 2"/>
          <p:cNvSpPr>
            <a:spLocks noGrp="1"/>
          </p:cNvSpPr>
          <p:nvPr>
            <p:ph idx="1"/>
          </p:nvPr>
        </p:nvSpPr>
        <p:spPr>
          <a:xfrm>
            <a:off x="838201" y="1825625"/>
            <a:ext cx="10515600" cy="4351338"/>
          </a:xfrm>
        </p:spPr>
        <p:txBody>
          <a:bodyPr>
            <a:normAutofit fontScale="85000" lnSpcReduction="10000"/>
          </a:bodyPr>
          <a:lstStyle/>
          <a:p>
            <a:r>
              <a:rPr lang="en-US" b="1" dirty="0"/>
              <a:t>Ophthalmic structures </a:t>
            </a:r>
            <a:r>
              <a:rPr lang="en-US" dirty="0"/>
              <a:t>— The prevalence of metastases involving the eyes in patients with metastatic breast cancer has been variably reported as ranging from 5 percent in asymptomatic patients to 38 percent in patients with visual symptoms [38,39]. The most common site of ophthalmic metastasis from breast cancer is the choroid [40]. Less common sites include the iris, </a:t>
            </a:r>
            <a:r>
              <a:rPr lang="en-US" dirty="0" err="1"/>
              <a:t>ciliary</a:t>
            </a:r>
            <a:r>
              <a:rPr lang="en-US" dirty="0"/>
              <a:t> body, optic nerve, optic disc, orbital bone and soft tissues, </a:t>
            </a:r>
            <a:r>
              <a:rPr lang="en-US" dirty="0" err="1"/>
              <a:t>extraocular</a:t>
            </a:r>
            <a:r>
              <a:rPr lang="en-US" dirty="0"/>
              <a:t> muscles, retina, and vitreous body. While presenting symptoms such as blurred vision, diplopia, floaters, field defect, and eye pain or discomfort may be nonspecific and may be attributed to some systemic therapy drugs or other malignant and nonmalignant causes, prompt referral for ophthalmology assessment is critical as loss of vision is a devastating outcome that may be avoided by timely investigation and treatment.</a:t>
            </a:r>
          </a:p>
          <a:p>
            <a:endParaRPr lang="en-US" dirty="0"/>
          </a:p>
          <a:p>
            <a:r>
              <a:rPr lang="en-US" dirty="0"/>
              <a:t>Local therapy decisions for </a:t>
            </a:r>
            <a:r>
              <a:rPr lang="en-US" dirty="0" err="1"/>
              <a:t>choroidal</a:t>
            </a:r>
            <a:r>
              <a:rPr lang="en-US" dirty="0"/>
              <a:t> metastases should be multidisciplinary, with the goals of preserving visual function, controlling pain, and avoiding tumor progression that may require </a:t>
            </a:r>
            <a:r>
              <a:rPr lang="en-US" dirty="0" err="1"/>
              <a:t>enucleation</a:t>
            </a:r>
            <a:r>
              <a:rPr lang="en-US" dirty="0"/>
              <a:t>. In patients with ophthalmic metastases, brain computed tomography (CT) and magnetic resonance imaging (MRI) should also be performed to rule out concomitant brain metastasis.</a:t>
            </a:r>
          </a:p>
        </p:txBody>
      </p:sp>
    </p:spTree>
    <p:extLst>
      <p:ext uri="{BB962C8B-B14F-4D97-AF65-F5344CB8AC3E}">
        <p14:creationId xmlns:p14="http://schemas.microsoft.com/office/powerpoint/2010/main" val="2753698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1" y="1825625"/>
            <a:ext cx="10515600" cy="4351338"/>
          </a:xfrm>
        </p:spPr>
        <p:txBody>
          <a:bodyPr>
            <a:normAutofit fontScale="92500"/>
          </a:bodyPr>
          <a:lstStyle/>
          <a:p>
            <a:r>
              <a:rPr lang="en-US" b="1" i="1" dirty="0"/>
              <a:t>Bone</a:t>
            </a:r>
          </a:p>
          <a:p>
            <a:r>
              <a:rPr lang="en-US" dirty="0"/>
              <a:t>●Indications for local management – Indications for local management of bone disease are spinal cord or </a:t>
            </a:r>
            <a:r>
              <a:rPr lang="en-US" dirty="0" err="1"/>
              <a:t>cauda</a:t>
            </a:r>
            <a:r>
              <a:rPr lang="en-US" dirty="0"/>
              <a:t> </a:t>
            </a:r>
            <a:r>
              <a:rPr lang="en-US" dirty="0" err="1"/>
              <a:t>equina</a:t>
            </a:r>
            <a:r>
              <a:rPr lang="en-US" dirty="0"/>
              <a:t> compression, pathologic fracture or impending fracture, significant pain, or decreased mobility of a joint.</a:t>
            </a:r>
          </a:p>
          <a:p>
            <a:r>
              <a:rPr lang="en-US" dirty="0"/>
              <a:t>●Surgery – Pathologic fractures, impending fractures, or epidural spinal cord or nerve compression may require surgical intervention. For asymptomatic patients without evidence of impending fracture, there is no clear role for resection. When metastatic breast cancer is confined to the bones, the natural history is usually characterized by an indolent course and good response to systemic therapy [50-52]. One </a:t>
            </a:r>
            <a:r>
              <a:rPr lang="en-US" dirty="0" err="1"/>
              <a:t>UpToDate</a:t>
            </a:r>
            <a:r>
              <a:rPr lang="en-US" dirty="0"/>
              <a:t> expert (MS) views a solitary sternal metastasis as a possible exception, given that sternal metastases may remain solitary for a long time and may represent a </a:t>
            </a:r>
            <a:r>
              <a:rPr lang="en-US" dirty="0" err="1"/>
              <a:t>locoregional</a:t>
            </a:r>
            <a:r>
              <a:rPr lang="en-US" dirty="0"/>
              <a:t> recurrence rather than true metastatic disease [53,54]. However, the other </a:t>
            </a:r>
            <a:r>
              <a:rPr lang="en-US" dirty="0" err="1"/>
              <a:t>UpToDate</a:t>
            </a:r>
            <a:r>
              <a:rPr lang="en-US" dirty="0"/>
              <a:t> experts note that sternal resection is associated with morbidity and risk of poor </a:t>
            </a:r>
            <a:r>
              <a:rPr lang="en-US" dirty="0" err="1"/>
              <a:t>cosmesis</a:t>
            </a:r>
            <a:r>
              <a:rPr lang="en-US" dirty="0"/>
              <a:t> and has not been shown to improve survival, and therefore do not favor this approach over less invasive options such as surveillance on systemic therapy or local treatment with radiation therapy</a:t>
            </a:r>
          </a:p>
        </p:txBody>
      </p:sp>
    </p:spTree>
    <p:extLst>
      <p:ext uri="{BB962C8B-B14F-4D97-AF65-F5344CB8AC3E}">
        <p14:creationId xmlns:p14="http://schemas.microsoft.com/office/powerpoint/2010/main" val="1544726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a:t>
            </a:r>
          </a:p>
        </p:txBody>
      </p:sp>
      <p:sp>
        <p:nvSpPr>
          <p:cNvPr id="3" name="Content Placeholder 2"/>
          <p:cNvSpPr>
            <a:spLocks noGrp="1"/>
          </p:cNvSpPr>
          <p:nvPr>
            <p:ph idx="1"/>
          </p:nvPr>
        </p:nvSpPr>
        <p:spPr>
          <a:xfrm>
            <a:off x="604435" y="1722593"/>
            <a:ext cx="10749366" cy="4447761"/>
          </a:xfrm>
        </p:spPr>
        <p:txBody>
          <a:bodyPr>
            <a:normAutofit/>
          </a:bodyPr>
          <a:lstStyle/>
          <a:p>
            <a:endParaRPr lang="en-US" dirty="0"/>
          </a:p>
          <a:p>
            <a:endParaRPr lang="en-US" dirty="0"/>
          </a:p>
          <a:p>
            <a:r>
              <a:rPr lang="en-US" dirty="0"/>
              <a:t>Breast cancer is the most commonly diagnosed cancer worldwide, including low- and middle-income countries . The incidence rates are highest in North America, Australia/New Zealand, and in western and northern Europe and lowest in Asia and sub-Saharan Africa [4]. These international differences are likely related to societal changes as a result of industrialization (</a:t>
            </a:r>
            <a:r>
              <a:rPr lang="en-US" dirty="0" err="1"/>
              <a:t>eg</a:t>
            </a:r>
            <a:r>
              <a:rPr lang="en-US" dirty="0"/>
              <a:t>, changes in fat intake, body weight, age at menarche, and/or lactation, and reproductive patterns such as fewer pregnancies and later age at first birth).</a:t>
            </a:r>
          </a:p>
        </p:txBody>
      </p:sp>
    </p:spTree>
    <p:extLst>
      <p:ext uri="{BB962C8B-B14F-4D97-AF65-F5344CB8AC3E}">
        <p14:creationId xmlns:p14="http://schemas.microsoft.com/office/powerpoint/2010/main" val="2090733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1" y="1825625"/>
            <a:ext cx="10515600" cy="4351338"/>
          </a:xfrm>
        </p:spPr>
        <p:txBody>
          <a:bodyPr/>
          <a:lstStyle/>
          <a:p>
            <a:r>
              <a:rPr lang="en-US" b="1" dirty="0"/>
              <a:t>●Minimally invasive, image-guided percutaneous techniques </a:t>
            </a:r>
            <a:r>
              <a:rPr lang="en-US" dirty="0"/>
              <a:t>– Interventional radiology and anesthesiology are disciplines that can offer useful adjunctive local procedures to palliate patients with symptomatic bone metastases, including patients who have recurrent or intractable pain despite radiation therapy. Minimally invasive, image-guided percutaneous techniques such as </a:t>
            </a:r>
            <a:r>
              <a:rPr lang="en-US" dirty="0" err="1"/>
              <a:t>vertebroplasty</a:t>
            </a:r>
            <a:r>
              <a:rPr lang="en-US" dirty="0"/>
              <a:t>, </a:t>
            </a:r>
            <a:r>
              <a:rPr lang="en-US" dirty="0" err="1"/>
              <a:t>kyphoplasty</a:t>
            </a:r>
            <a:r>
              <a:rPr lang="en-US" dirty="0"/>
              <a:t>, </a:t>
            </a:r>
            <a:r>
              <a:rPr lang="en-US" dirty="0" err="1"/>
              <a:t>cementoplasty</a:t>
            </a:r>
            <a:r>
              <a:rPr lang="en-US" dirty="0"/>
              <a:t>, thermal ablation, and </a:t>
            </a:r>
            <a:r>
              <a:rPr lang="en-US" dirty="0" err="1"/>
              <a:t>neurolysis</a:t>
            </a:r>
            <a:r>
              <a:rPr lang="en-US" dirty="0"/>
              <a:t> can provide durable pain control and stabilization for both spinal and </a:t>
            </a:r>
            <a:r>
              <a:rPr lang="en-US" dirty="0" err="1"/>
              <a:t>nonspinal</a:t>
            </a:r>
            <a:r>
              <a:rPr lang="en-US" dirty="0"/>
              <a:t> bone metastases and may be considered for carefully selected patients with interdisciplinary review and operator expertise</a:t>
            </a:r>
          </a:p>
        </p:txBody>
      </p:sp>
    </p:spTree>
    <p:extLst>
      <p:ext uri="{BB962C8B-B14F-4D97-AF65-F5344CB8AC3E}">
        <p14:creationId xmlns:p14="http://schemas.microsoft.com/office/powerpoint/2010/main" val="3494555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1" y="1825625"/>
            <a:ext cx="10515600" cy="4351338"/>
          </a:xfrm>
        </p:spPr>
        <p:txBody>
          <a:bodyPr/>
          <a:lstStyle/>
          <a:p>
            <a:r>
              <a:rPr lang="en-US" b="1" dirty="0"/>
              <a:t>Lung</a:t>
            </a:r>
            <a:r>
              <a:rPr lang="en-US" dirty="0"/>
              <a:t> — Lung metastases that are asymptomatic generally do not require local intervention, while those that are symptomatic or pose urgent risks to pulmonary function such as intrinsic or extrinsic airway obstruction and superior vena cava obstruction may benefit from prompt local treatments. For some patients, pulmonary resection may be diagnostic as well as palliative, since a significant number of solitary pulmonary nodules in patients with a history of breast cancer are not breast cancer metastases .Patients evaluated for lung resection should have a complete pulmonary evaluation.</a:t>
            </a:r>
          </a:p>
          <a:p>
            <a:endParaRPr lang="en-US" dirty="0"/>
          </a:p>
        </p:txBody>
      </p:sp>
    </p:spTree>
    <p:extLst>
      <p:ext uri="{BB962C8B-B14F-4D97-AF65-F5344CB8AC3E}">
        <p14:creationId xmlns:p14="http://schemas.microsoft.com/office/powerpoint/2010/main" val="3489890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1" y="1825625"/>
            <a:ext cx="10515600" cy="4351338"/>
          </a:xfrm>
        </p:spPr>
        <p:txBody>
          <a:bodyPr/>
          <a:lstStyle/>
          <a:p>
            <a:r>
              <a:rPr lang="en-US" b="1" dirty="0"/>
              <a:t>Liver</a:t>
            </a:r>
            <a:r>
              <a:rPr lang="en-US" dirty="0"/>
              <a:t> — Hepatic metastases occur in over one-half of patients with metastatic breast cancer. They are most commonly a late development, associated with disseminated disease and a poorer prognosis than bone or soft tissue metastases. Only 5 to 12 percent of patients have isolated liver involvement.</a:t>
            </a:r>
          </a:p>
          <a:p>
            <a:r>
              <a:rPr lang="en-US" b="1" dirty="0"/>
              <a:t>●Approaches for local management </a:t>
            </a:r>
            <a:r>
              <a:rPr lang="en-US" dirty="0"/>
              <a:t>– Hepatic resection and SBRT are the most frequently employed methods of ablating liver metastases in carefully selected patients. The selection of SBRT versus surgery depends on which modality will result in the highest probability of preserving liver function. For larger (&gt;5 cm) peripheral lesions, surgery can sometimes preserve more functional liver than SBRT. By contrast, for central lesions, SBRT may be preferred. RFA has been explored as another option for tumors &lt;3 cm that are not close to major vessels, biliary structures, or the diaphragm [72]. While there are only retrospective data reporting outcomes after RFA in patients with metastatic breast cancer, these data suggest local efficacy particularly for solitary hepatic lesions smaller than 3 cm in diameter.</a:t>
            </a:r>
          </a:p>
        </p:txBody>
      </p:sp>
    </p:spTree>
    <p:extLst>
      <p:ext uri="{BB962C8B-B14F-4D97-AF65-F5344CB8AC3E}">
        <p14:creationId xmlns:p14="http://schemas.microsoft.com/office/powerpoint/2010/main" val="3296224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1" y="1825625"/>
            <a:ext cx="10515600" cy="4351338"/>
          </a:xfrm>
        </p:spPr>
        <p:txBody>
          <a:bodyPr/>
          <a:lstStyle/>
          <a:p>
            <a:r>
              <a:rPr lang="en-US" b="1" dirty="0"/>
              <a:t>Ovaries</a:t>
            </a:r>
            <a:r>
              <a:rPr lang="en-US" dirty="0"/>
              <a:t> — Although the ovaries are also a rare site for metastases from breast cancer [87,88], limited data suggest ovarian breast cancer metastases can appear many years following the initial diagnosis of breast cancer, often originating from lobular primary cancers [89-92]. Surgical evaluation of an adnexal mass may be required to differentiate metastatic breast cancer from a primary ovarian cancer. Furthermore, for premenopausal patients with hormone receptor-positive breast cancer, oophorectomy can provide a therapeutic effect, regardless of whether metastatic disease to the ovaries is present or not.</a:t>
            </a:r>
          </a:p>
        </p:txBody>
      </p:sp>
    </p:spTree>
    <p:extLst>
      <p:ext uri="{BB962C8B-B14F-4D97-AF65-F5344CB8AC3E}">
        <p14:creationId xmlns:p14="http://schemas.microsoft.com/office/powerpoint/2010/main" val="1659453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434" y="0"/>
            <a:ext cx="10749367" cy="1918952"/>
          </a:xfrm>
        </p:spPr>
        <p:txBody>
          <a:bodyPr>
            <a:normAutofit/>
          </a:bodyPr>
          <a:lstStyle/>
          <a:p>
            <a:r>
              <a:rPr lang="en-US" dirty="0"/>
              <a:t>SUMMARY AND RECOMMENDATIONS</a:t>
            </a:r>
            <a:br>
              <a:rPr lang="en-US" dirty="0"/>
            </a:br>
            <a:br>
              <a:rPr lang="en-US" dirty="0"/>
            </a:br>
            <a:endParaRPr lang="en-US" dirty="0"/>
          </a:p>
        </p:txBody>
      </p:sp>
      <p:sp>
        <p:nvSpPr>
          <p:cNvPr id="3" name="Content Placeholder 2"/>
          <p:cNvSpPr>
            <a:spLocks noGrp="1"/>
          </p:cNvSpPr>
          <p:nvPr>
            <p:ph idx="1"/>
          </p:nvPr>
        </p:nvSpPr>
        <p:spPr>
          <a:xfrm>
            <a:off x="838201" y="1825625"/>
            <a:ext cx="10515600" cy="4351338"/>
          </a:xfrm>
        </p:spPr>
        <p:txBody>
          <a:bodyPr>
            <a:normAutofit fontScale="85000" lnSpcReduction="20000"/>
          </a:bodyPr>
          <a:lstStyle/>
          <a:p>
            <a:r>
              <a:rPr lang="en-US" dirty="0"/>
              <a:t>●Patients with metastatic breast cancer are unlikely to be cured of their disease by any means, and the goal of treatment is principally palliative in nature. (See 'Introduction' above.)</a:t>
            </a:r>
          </a:p>
          <a:p>
            <a:endParaRPr lang="en-US" dirty="0"/>
          </a:p>
          <a:p>
            <a:r>
              <a:rPr lang="en-US" dirty="0"/>
              <a:t>●Although systemic therapy is the mainstay of treatment for metastatic breast cancer, local management of the primary as well as metastasis-specific local treatment may palliate existing symptoms and improve local progression-free survival. Further data are required to clarify the effect on overall survival. (See 'Introduction' above.)</a:t>
            </a:r>
          </a:p>
          <a:p>
            <a:endParaRPr lang="en-US" dirty="0"/>
          </a:p>
          <a:p>
            <a:r>
              <a:rPr lang="en-US" dirty="0"/>
              <a:t>●The primary role of local treatment to the breast in metastatic breast cancer is palliation. In general, for patients who are asymptomatic at the site of their primary with no threat to organ function, we suggest systemic therapy alone rather than local treatment and systemic therapy (Grade 2C), given a lack of clear evidence that it improves survival. However, exceptions may be made in rare instances, upon multidisciplinary discussion. (See 'Local management of the primary in a patient with de novo metastases at the time of initial diagnosis' above.)</a:t>
            </a:r>
          </a:p>
        </p:txBody>
      </p:sp>
    </p:spTree>
    <p:extLst>
      <p:ext uri="{BB962C8B-B14F-4D97-AF65-F5344CB8AC3E}">
        <p14:creationId xmlns:p14="http://schemas.microsoft.com/office/powerpoint/2010/main" val="445523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434" y="-1"/>
            <a:ext cx="10749367" cy="1931831"/>
          </a:xfrm>
        </p:spPr>
        <p:txBody>
          <a:bodyPr>
            <a:normAutofit/>
          </a:bodyPr>
          <a:lstStyle/>
          <a:p>
            <a:r>
              <a:rPr lang="en-US" dirty="0"/>
              <a:t>SUMMARY AND RECOMMENDATIONS</a:t>
            </a:r>
            <a:br>
              <a:rPr lang="en-US" dirty="0"/>
            </a:br>
            <a:br>
              <a:rPr lang="en-US" dirty="0"/>
            </a:br>
            <a:endParaRPr lang="en-US" dirty="0"/>
          </a:p>
        </p:txBody>
      </p:sp>
      <p:sp>
        <p:nvSpPr>
          <p:cNvPr id="3" name="Content Placeholder 2"/>
          <p:cNvSpPr>
            <a:spLocks noGrp="1"/>
          </p:cNvSpPr>
          <p:nvPr>
            <p:ph idx="1"/>
          </p:nvPr>
        </p:nvSpPr>
        <p:spPr>
          <a:xfrm>
            <a:off x="838201" y="1825625"/>
            <a:ext cx="10515600" cy="4351338"/>
          </a:xfrm>
        </p:spPr>
        <p:txBody>
          <a:bodyPr>
            <a:normAutofit/>
          </a:bodyPr>
          <a:lstStyle/>
          <a:p>
            <a:endParaRPr lang="en-US" dirty="0"/>
          </a:p>
          <a:p>
            <a:r>
              <a:rPr lang="en-US" dirty="0"/>
              <a:t>●For the first presentation of metastatic disease, biopsy of the metastatic site should be performed to confirm the diagnosis and re-establish receptor status. (See "Overview of the approach to metastatic breast cancer", section on 'Biopsy of metastatic lesion'.)</a:t>
            </a:r>
          </a:p>
          <a:p>
            <a:endParaRPr lang="en-US" dirty="0"/>
          </a:p>
          <a:p>
            <a:r>
              <a:rPr lang="en-US" dirty="0"/>
              <a:t>●Patients who present with symptomatic metastases, </a:t>
            </a:r>
            <a:r>
              <a:rPr lang="en-US" dirty="0" err="1"/>
              <a:t>eg</a:t>
            </a:r>
            <a:r>
              <a:rPr lang="en-US" dirty="0"/>
              <a:t>, intractable pain, bleeding, loss of organ function, or an oncologic emergency (</a:t>
            </a:r>
            <a:r>
              <a:rPr lang="en-US" dirty="0" err="1"/>
              <a:t>eg</a:t>
            </a:r>
            <a:r>
              <a:rPr lang="en-US" dirty="0"/>
              <a:t>, cord compression, mass effect due to brain metastases, pathologic fracture due to a bony metastasis), are appropriate candidates for urgent local intervention to relieve symptoms and preserve function and quality of life. (See 'Indications by site' above.)</a:t>
            </a:r>
          </a:p>
          <a:p>
            <a:endParaRPr lang="en-US" dirty="0"/>
          </a:p>
        </p:txBody>
      </p:sp>
    </p:spTree>
    <p:extLst>
      <p:ext uri="{BB962C8B-B14F-4D97-AF65-F5344CB8AC3E}">
        <p14:creationId xmlns:p14="http://schemas.microsoft.com/office/powerpoint/2010/main" val="965393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434" y="-1"/>
            <a:ext cx="10749367" cy="1825625"/>
          </a:xfrm>
        </p:spPr>
        <p:txBody>
          <a:bodyPr>
            <a:normAutofit/>
          </a:bodyPr>
          <a:lstStyle/>
          <a:p>
            <a:r>
              <a:rPr lang="en-US" dirty="0"/>
              <a:t>SUMMARY AND RECOMMENDATIONS</a:t>
            </a:r>
            <a:br>
              <a:rPr lang="en-US" dirty="0"/>
            </a:br>
            <a:br>
              <a:rPr lang="en-US" dirty="0"/>
            </a:br>
            <a:endParaRPr lang="en-US" dirty="0"/>
          </a:p>
        </p:txBody>
      </p:sp>
      <p:sp>
        <p:nvSpPr>
          <p:cNvPr id="3" name="Content Placeholder 2"/>
          <p:cNvSpPr>
            <a:spLocks noGrp="1"/>
          </p:cNvSpPr>
          <p:nvPr>
            <p:ph idx="1"/>
          </p:nvPr>
        </p:nvSpPr>
        <p:spPr>
          <a:xfrm>
            <a:off x="838201" y="1825625"/>
            <a:ext cx="10515600" cy="4351338"/>
          </a:xfrm>
        </p:spPr>
        <p:txBody>
          <a:bodyPr/>
          <a:lstStyle/>
          <a:p>
            <a:endParaRPr lang="en-US" dirty="0"/>
          </a:p>
          <a:p>
            <a:r>
              <a:rPr lang="en-US" dirty="0"/>
              <a:t>●For asymptomatic patients, local management may be appropriate in select situations, for example, for the patient with an undiagnosed lung nodule or the patient with one or more brain metastases. Outside of these situations, most </a:t>
            </a:r>
            <a:r>
              <a:rPr lang="en-US" dirty="0" err="1"/>
              <a:t>UpToDate</a:t>
            </a:r>
            <a:r>
              <a:rPr lang="en-US" dirty="0"/>
              <a:t> experts manage asymptomatic metastatic disease with systemic therapy only and reserve local therapies for symptomatic progression, while a few </a:t>
            </a:r>
            <a:r>
              <a:rPr lang="en-US" dirty="0" err="1"/>
              <a:t>UpToDate</a:t>
            </a:r>
            <a:r>
              <a:rPr lang="en-US" dirty="0"/>
              <a:t> experts may offer local management to select patients with multiple good-risk features, although this is not considered standard of care. (See 'Indications by site' above.)</a:t>
            </a:r>
          </a:p>
          <a:p>
            <a:endParaRPr lang="en-US" dirty="0"/>
          </a:p>
        </p:txBody>
      </p:sp>
    </p:spTree>
    <p:extLst>
      <p:ext uri="{BB962C8B-B14F-4D97-AF65-F5344CB8AC3E}">
        <p14:creationId xmlns:p14="http://schemas.microsoft.com/office/powerpoint/2010/main" val="599741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838201" y="1825624"/>
            <a:ext cx="10515600" cy="4897147"/>
          </a:xfrm>
        </p:spPr>
        <p:txBody>
          <a:bodyPr>
            <a:normAutofit/>
          </a:bodyPr>
          <a:lstStyle/>
          <a:p>
            <a:r>
              <a:rPr lang="en-US" sz="700" dirty="0">
                <a:hlinkClick r:id="rId2"/>
              </a:rPr>
              <a:t>Chia SK, </a:t>
            </a:r>
            <a:r>
              <a:rPr lang="en-US" sz="700" dirty="0" err="1">
                <a:hlinkClick r:id="rId2"/>
              </a:rPr>
              <a:t>Speers</a:t>
            </a:r>
            <a:r>
              <a:rPr lang="en-US" sz="700" dirty="0">
                <a:hlinkClick r:id="rId2"/>
              </a:rPr>
              <a:t> CH, </a:t>
            </a:r>
            <a:r>
              <a:rPr lang="en-US" sz="700" dirty="0" err="1">
                <a:hlinkClick r:id="rId2"/>
              </a:rPr>
              <a:t>D'yachkova</a:t>
            </a:r>
            <a:r>
              <a:rPr lang="en-US" sz="700" dirty="0">
                <a:hlinkClick r:id="rId2"/>
              </a:rPr>
              <a:t> Y, et al. The impact of new chemotherapeutic and hormone agents on survival in a population-based cohort of women with metastatic breast cancer. Cancer 2007; 110:973.</a:t>
            </a:r>
            <a:endParaRPr lang="en-US" sz="700" dirty="0"/>
          </a:p>
          <a:p>
            <a:r>
              <a:rPr lang="en-US" sz="700" dirty="0" err="1">
                <a:hlinkClick r:id="rId3"/>
              </a:rPr>
              <a:t>Koleva-Kolarova</a:t>
            </a:r>
            <a:r>
              <a:rPr lang="en-US" sz="700" dirty="0">
                <a:hlinkClick r:id="rId3"/>
              </a:rPr>
              <a:t> RG, </a:t>
            </a:r>
            <a:r>
              <a:rPr lang="en-US" sz="700" dirty="0" err="1">
                <a:hlinkClick r:id="rId3"/>
              </a:rPr>
              <a:t>Oktora</a:t>
            </a:r>
            <a:r>
              <a:rPr lang="en-US" sz="700" dirty="0">
                <a:hlinkClick r:id="rId3"/>
              </a:rPr>
              <a:t> MP, </a:t>
            </a:r>
            <a:r>
              <a:rPr lang="en-US" sz="700" dirty="0" err="1">
                <a:hlinkClick r:id="rId3"/>
              </a:rPr>
              <a:t>Robijn</a:t>
            </a:r>
            <a:r>
              <a:rPr lang="en-US" sz="700" dirty="0">
                <a:hlinkClick r:id="rId3"/>
              </a:rPr>
              <a:t> AL, et al. Increased life expectancy as a result of non-hormonal targeted therapies for HER2 or hormone receptor positive metastatic breast cancer: A systematic review and meta-analysis. Cancer Treat Rev 2017; 55:16.</a:t>
            </a:r>
            <a:endParaRPr lang="en-US" sz="700" dirty="0"/>
          </a:p>
          <a:p>
            <a:r>
              <a:rPr lang="en-US" sz="700" dirty="0" err="1">
                <a:hlinkClick r:id="rId4"/>
              </a:rPr>
              <a:t>Dawood</a:t>
            </a:r>
            <a:r>
              <a:rPr lang="en-US" sz="700" dirty="0">
                <a:hlinkClick r:id="rId4"/>
              </a:rPr>
              <a:t> S, </a:t>
            </a:r>
            <a:r>
              <a:rPr lang="en-US" sz="700" dirty="0" err="1">
                <a:hlinkClick r:id="rId4"/>
              </a:rPr>
              <a:t>Haaland</a:t>
            </a:r>
            <a:r>
              <a:rPr lang="en-US" sz="700" dirty="0">
                <a:hlinkClick r:id="rId4"/>
              </a:rPr>
              <a:t> B, </a:t>
            </a:r>
            <a:r>
              <a:rPr lang="en-US" sz="700" dirty="0" err="1">
                <a:hlinkClick r:id="rId4"/>
              </a:rPr>
              <a:t>Albaracin</a:t>
            </a:r>
            <a:r>
              <a:rPr lang="en-US" sz="700" dirty="0">
                <a:hlinkClick r:id="rId4"/>
              </a:rPr>
              <a:t> C, et al. Is the Proportion of Patients Diagnosed with Synchronous Stage IV Breast Cancer Who Survive More than Two Years Increasing over Time? Oncology 2015; 89:79.</a:t>
            </a:r>
            <a:endParaRPr lang="en-US" sz="700" dirty="0"/>
          </a:p>
          <a:p>
            <a:r>
              <a:rPr lang="en-US" sz="700" dirty="0" err="1">
                <a:hlinkClick r:id="rId5"/>
              </a:rPr>
              <a:t>Gobbini</a:t>
            </a:r>
            <a:r>
              <a:rPr lang="en-US" sz="700" dirty="0">
                <a:hlinkClick r:id="rId5"/>
              </a:rPr>
              <a:t> E, </a:t>
            </a:r>
            <a:r>
              <a:rPr lang="en-US" sz="700" dirty="0" err="1">
                <a:hlinkClick r:id="rId5"/>
              </a:rPr>
              <a:t>Ezzalfani</a:t>
            </a:r>
            <a:r>
              <a:rPr lang="en-US" sz="700" dirty="0">
                <a:hlinkClick r:id="rId5"/>
              </a:rPr>
              <a:t> M, </a:t>
            </a:r>
            <a:r>
              <a:rPr lang="en-US" sz="700" dirty="0" err="1">
                <a:hlinkClick r:id="rId5"/>
              </a:rPr>
              <a:t>Dieras</a:t>
            </a:r>
            <a:r>
              <a:rPr lang="en-US" sz="700" dirty="0">
                <a:hlinkClick r:id="rId5"/>
              </a:rPr>
              <a:t> V, et al. Time trends of overall survival among metastatic breast cancer patients in the real-life ESME cohort. </a:t>
            </a:r>
            <a:r>
              <a:rPr lang="en-US" sz="700" dirty="0" err="1">
                <a:hlinkClick r:id="rId5"/>
              </a:rPr>
              <a:t>Eur</a:t>
            </a:r>
            <a:r>
              <a:rPr lang="en-US" sz="700" dirty="0">
                <a:hlinkClick r:id="rId5"/>
              </a:rPr>
              <a:t> J Cancer 2018; 96:17.</a:t>
            </a:r>
            <a:endParaRPr lang="en-US" sz="700" dirty="0"/>
          </a:p>
          <a:p>
            <a:r>
              <a:rPr lang="en-US" sz="700" dirty="0">
                <a:hlinkClick r:id="rId6"/>
              </a:rPr>
              <a:t>Harris E, Barry M, </a:t>
            </a:r>
            <a:r>
              <a:rPr lang="en-US" sz="700" dirty="0" err="1">
                <a:hlinkClick r:id="rId6"/>
              </a:rPr>
              <a:t>Kell</a:t>
            </a:r>
            <a:r>
              <a:rPr lang="en-US" sz="700" dirty="0">
                <a:hlinkClick r:id="rId6"/>
              </a:rPr>
              <a:t> MR. Meta-analysis to determine if surgical resection of the primary </a:t>
            </a:r>
            <a:r>
              <a:rPr lang="en-US" sz="700" dirty="0" err="1">
                <a:hlinkClick r:id="rId6"/>
              </a:rPr>
              <a:t>tumour</a:t>
            </a:r>
            <a:r>
              <a:rPr lang="en-US" sz="700" dirty="0">
                <a:hlinkClick r:id="rId6"/>
              </a:rPr>
              <a:t> in the setting of stage IV breast cancer impacts on survival. Ann </a:t>
            </a:r>
            <a:r>
              <a:rPr lang="en-US" sz="700" dirty="0" err="1">
                <a:hlinkClick r:id="rId6"/>
              </a:rPr>
              <a:t>Surg</a:t>
            </a:r>
            <a:r>
              <a:rPr lang="en-US" sz="700" dirty="0">
                <a:hlinkClick r:id="rId6"/>
              </a:rPr>
              <a:t> </a:t>
            </a:r>
            <a:r>
              <a:rPr lang="en-US" sz="700" dirty="0" err="1">
                <a:hlinkClick r:id="rId6"/>
              </a:rPr>
              <a:t>Oncol</a:t>
            </a:r>
            <a:r>
              <a:rPr lang="en-US" sz="700" dirty="0">
                <a:hlinkClick r:id="rId6"/>
              </a:rPr>
              <a:t> 2013; 20:2828.</a:t>
            </a:r>
            <a:endParaRPr lang="en-US" sz="700" dirty="0"/>
          </a:p>
          <a:p>
            <a:r>
              <a:rPr lang="en-US" sz="700" dirty="0" err="1">
                <a:hlinkClick r:id="rId7"/>
              </a:rPr>
              <a:t>Warschkow</a:t>
            </a:r>
            <a:r>
              <a:rPr lang="en-US" sz="700" dirty="0">
                <a:hlinkClick r:id="rId7"/>
              </a:rPr>
              <a:t> R, </a:t>
            </a:r>
            <a:r>
              <a:rPr lang="en-US" sz="700" dirty="0" err="1">
                <a:hlinkClick r:id="rId7"/>
              </a:rPr>
              <a:t>Güller</a:t>
            </a:r>
            <a:r>
              <a:rPr lang="en-US" sz="700" dirty="0">
                <a:hlinkClick r:id="rId7"/>
              </a:rPr>
              <a:t> U, Tarantino I, et al. Improved Survival After Primary Tumor Surgery in Metastatic Breast Cancer: A Propensity-adjusted, Population-based SEER Trend Analysis. Ann </a:t>
            </a:r>
            <a:r>
              <a:rPr lang="en-US" sz="700" dirty="0" err="1">
                <a:hlinkClick r:id="rId7"/>
              </a:rPr>
              <a:t>Surg</a:t>
            </a:r>
            <a:r>
              <a:rPr lang="en-US" sz="700" dirty="0">
                <a:hlinkClick r:id="rId7"/>
              </a:rPr>
              <a:t> 2016; 263:1188.</a:t>
            </a:r>
            <a:endParaRPr lang="en-US" sz="700" dirty="0"/>
          </a:p>
          <a:p>
            <a:r>
              <a:rPr lang="en-US" sz="700" dirty="0">
                <a:hlinkClick r:id="rId8"/>
              </a:rPr>
              <a:t>Carmichael AR, Anderson ED, </a:t>
            </a:r>
            <a:r>
              <a:rPr lang="en-US" sz="700" dirty="0" err="1">
                <a:hlinkClick r:id="rId8"/>
              </a:rPr>
              <a:t>Chetty</a:t>
            </a:r>
            <a:r>
              <a:rPr lang="en-US" sz="700" dirty="0">
                <a:hlinkClick r:id="rId8"/>
              </a:rPr>
              <a:t> U, Dixon JM. Does local surgery have a role in the management of stage IV breast cancer? </a:t>
            </a:r>
            <a:r>
              <a:rPr lang="en-US" sz="700" dirty="0" err="1">
                <a:hlinkClick r:id="rId8"/>
              </a:rPr>
              <a:t>Eur</a:t>
            </a:r>
            <a:r>
              <a:rPr lang="en-US" sz="700" dirty="0">
                <a:hlinkClick r:id="rId8"/>
              </a:rPr>
              <a:t> J </a:t>
            </a:r>
            <a:r>
              <a:rPr lang="en-US" sz="700" dirty="0" err="1">
                <a:hlinkClick r:id="rId8"/>
              </a:rPr>
              <a:t>Surg</a:t>
            </a:r>
            <a:r>
              <a:rPr lang="en-US" sz="700" dirty="0">
                <a:hlinkClick r:id="rId8"/>
              </a:rPr>
              <a:t> </a:t>
            </a:r>
            <a:r>
              <a:rPr lang="en-US" sz="700" dirty="0" err="1">
                <a:hlinkClick r:id="rId8"/>
              </a:rPr>
              <a:t>Oncol</a:t>
            </a:r>
            <a:r>
              <a:rPr lang="en-US" sz="700" dirty="0">
                <a:hlinkClick r:id="rId8"/>
              </a:rPr>
              <a:t> 2003; 29:17.</a:t>
            </a:r>
            <a:endParaRPr lang="en-US" sz="700" dirty="0"/>
          </a:p>
          <a:p>
            <a:r>
              <a:rPr lang="en-US" sz="700" dirty="0">
                <a:hlinkClick r:id="rId9"/>
              </a:rPr>
              <a:t>Nieto Y, </a:t>
            </a:r>
            <a:r>
              <a:rPr lang="en-US" sz="700" dirty="0" err="1">
                <a:hlinkClick r:id="rId9"/>
              </a:rPr>
              <a:t>Cagnoni</a:t>
            </a:r>
            <a:r>
              <a:rPr lang="en-US" sz="700" dirty="0">
                <a:hlinkClick r:id="rId9"/>
              </a:rPr>
              <a:t> PJ, </a:t>
            </a:r>
            <a:r>
              <a:rPr lang="en-US" sz="700" dirty="0" err="1">
                <a:hlinkClick r:id="rId9"/>
              </a:rPr>
              <a:t>Shpall</a:t>
            </a:r>
            <a:r>
              <a:rPr lang="en-US" sz="700" dirty="0">
                <a:hlinkClick r:id="rId9"/>
              </a:rPr>
              <a:t> EJ, et al. Phase II trial of high-dose chemotherapy with autologous stem cell transplant for stage IV breast cancer with minimal metastatic disease. </a:t>
            </a:r>
            <a:r>
              <a:rPr lang="en-US" sz="700" dirty="0" err="1">
                <a:hlinkClick r:id="rId9"/>
              </a:rPr>
              <a:t>Clin</a:t>
            </a:r>
            <a:r>
              <a:rPr lang="en-US" sz="700" dirty="0">
                <a:hlinkClick r:id="rId9"/>
              </a:rPr>
              <a:t> Cancer Res 1999; 5:1731.</a:t>
            </a:r>
            <a:endParaRPr lang="en-US" sz="700" dirty="0"/>
          </a:p>
          <a:p>
            <a:r>
              <a:rPr lang="en-US" sz="700" dirty="0">
                <a:hlinkClick r:id="rId10"/>
              </a:rPr>
              <a:t>Juan O, </a:t>
            </a:r>
            <a:r>
              <a:rPr lang="en-US" sz="700" dirty="0" err="1">
                <a:hlinkClick r:id="rId10"/>
              </a:rPr>
              <a:t>Lluch</a:t>
            </a:r>
            <a:r>
              <a:rPr lang="en-US" sz="700" dirty="0">
                <a:hlinkClick r:id="rId10"/>
              </a:rPr>
              <a:t> A, de Paz L, et al. Prognostic factors in patients with isolated recurrences of breast cancer (stage IV-NED). Breast Cancer Res Treat 1999; 53:105.</a:t>
            </a:r>
            <a:endParaRPr lang="en-US" sz="700" dirty="0"/>
          </a:p>
          <a:p>
            <a:r>
              <a:rPr lang="en-US" sz="700" dirty="0" err="1">
                <a:hlinkClick r:id="rId11"/>
              </a:rPr>
              <a:t>Rapiti</a:t>
            </a:r>
            <a:r>
              <a:rPr lang="en-US" sz="700" dirty="0">
                <a:hlinkClick r:id="rId11"/>
              </a:rPr>
              <a:t> E, </a:t>
            </a:r>
            <a:r>
              <a:rPr lang="en-US" sz="700" dirty="0" err="1">
                <a:hlinkClick r:id="rId11"/>
              </a:rPr>
              <a:t>Verkooijen</a:t>
            </a:r>
            <a:r>
              <a:rPr lang="en-US" sz="700" dirty="0">
                <a:hlinkClick r:id="rId11"/>
              </a:rPr>
              <a:t> HM, </a:t>
            </a:r>
            <a:r>
              <a:rPr lang="en-US" sz="700" dirty="0" err="1">
                <a:hlinkClick r:id="rId11"/>
              </a:rPr>
              <a:t>Vlastos</a:t>
            </a:r>
            <a:r>
              <a:rPr lang="en-US" sz="700" dirty="0">
                <a:hlinkClick r:id="rId11"/>
              </a:rPr>
              <a:t> G, et al. Complete excision of primary breast tumor improves survival of patients with metastatic breast cancer at diagnosis. J </a:t>
            </a:r>
            <a:r>
              <a:rPr lang="en-US" sz="700" dirty="0" err="1">
                <a:hlinkClick r:id="rId11"/>
              </a:rPr>
              <a:t>Clin</a:t>
            </a:r>
            <a:r>
              <a:rPr lang="en-US" sz="700" dirty="0">
                <a:hlinkClick r:id="rId11"/>
              </a:rPr>
              <a:t> </a:t>
            </a:r>
            <a:r>
              <a:rPr lang="en-US" sz="700" dirty="0" err="1">
                <a:hlinkClick r:id="rId11"/>
              </a:rPr>
              <a:t>Oncol</a:t>
            </a:r>
            <a:r>
              <a:rPr lang="en-US" sz="700" dirty="0">
                <a:hlinkClick r:id="rId11"/>
              </a:rPr>
              <a:t> 2006; 24:2743.</a:t>
            </a:r>
            <a:endParaRPr lang="en-US" sz="700" dirty="0"/>
          </a:p>
          <a:p>
            <a:r>
              <a:rPr lang="en-US" sz="800" dirty="0" err="1">
                <a:hlinkClick r:id="rId12"/>
              </a:rPr>
              <a:t>Babiera</a:t>
            </a:r>
            <a:r>
              <a:rPr lang="en-US" sz="800" dirty="0">
                <a:hlinkClick r:id="rId12"/>
              </a:rPr>
              <a:t> GV, Rao R, Feng L, et al. Effect of primary tumor extirpation in breast cancer patients who present with stage IV disease and an intact primary tumor. Ann </a:t>
            </a:r>
            <a:r>
              <a:rPr lang="en-US" sz="800" dirty="0" err="1">
                <a:hlinkClick r:id="rId12"/>
              </a:rPr>
              <a:t>Surg</a:t>
            </a:r>
            <a:r>
              <a:rPr lang="en-US" sz="800" dirty="0">
                <a:hlinkClick r:id="rId12"/>
              </a:rPr>
              <a:t> </a:t>
            </a:r>
            <a:r>
              <a:rPr lang="en-US" sz="800" dirty="0" err="1">
                <a:hlinkClick r:id="rId12"/>
              </a:rPr>
              <a:t>Oncol</a:t>
            </a:r>
            <a:r>
              <a:rPr lang="en-US" sz="800" dirty="0">
                <a:hlinkClick r:id="rId12"/>
              </a:rPr>
              <a:t> 2006; 13:776.</a:t>
            </a:r>
            <a:endParaRPr lang="en-US" sz="800" dirty="0"/>
          </a:p>
          <a:p>
            <a:r>
              <a:rPr lang="en-US" sz="800" dirty="0" err="1">
                <a:hlinkClick r:id="rId13"/>
              </a:rPr>
              <a:t>Gnerlich</a:t>
            </a:r>
            <a:r>
              <a:rPr lang="en-US" sz="800" dirty="0">
                <a:hlinkClick r:id="rId13"/>
              </a:rPr>
              <a:t> J, </a:t>
            </a:r>
            <a:r>
              <a:rPr lang="en-US" sz="800" dirty="0" err="1">
                <a:hlinkClick r:id="rId13"/>
              </a:rPr>
              <a:t>Jeffe</a:t>
            </a:r>
            <a:r>
              <a:rPr lang="en-US" sz="800" dirty="0">
                <a:hlinkClick r:id="rId13"/>
              </a:rPr>
              <a:t> DB, Deshpande AD, et al. Surgical removal of the primary tumor increases overall survival in patients with metastatic breast cancer: analysis of the 1988-2003 SEER data. Ann </a:t>
            </a:r>
            <a:r>
              <a:rPr lang="en-US" sz="800" dirty="0" err="1">
                <a:hlinkClick r:id="rId13"/>
              </a:rPr>
              <a:t>Surg</a:t>
            </a:r>
            <a:r>
              <a:rPr lang="en-US" sz="800" dirty="0">
                <a:hlinkClick r:id="rId13"/>
              </a:rPr>
              <a:t> </a:t>
            </a:r>
            <a:r>
              <a:rPr lang="en-US" sz="800" dirty="0" err="1">
                <a:hlinkClick r:id="rId13"/>
              </a:rPr>
              <a:t>Oncol</a:t>
            </a:r>
            <a:r>
              <a:rPr lang="en-US" sz="800" dirty="0">
                <a:hlinkClick r:id="rId13"/>
              </a:rPr>
              <a:t> 2007; 14:2187.</a:t>
            </a:r>
            <a:endParaRPr lang="en-US" sz="800" dirty="0"/>
          </a:p>
          <a:p>
            <a:r>
              <a:rPr lang="en-US" sz="800" dirty="0">
                <a:hlinkClick r:id="rId14"/>
              </a:rPr>
              <a:t>Fields RC, </a:t>
            </a:r>
            <a:r>
              <a:rPr lang="en-US" sz="800" dirty="0" err="1">
                <a:hlinkClick r:id="rId14"/>
              </a:rPr>
              <a:t>Jeffe</a:t>
            </a:r>
            <a:r>
              <a:rPr lang="en-US" sz="800" dirty="0">
                <a:hlinkClick r:id="rId14"/>
              </a:rPr>
              <a:t> DB, </a:t>
            </a:r>
            <a:r>
              <a:rPr lang="en-US" sz="800" dirty="0" err="1">
                <a:hlinkClick r:id="rId14"/>
              </a:rPr>
              <a:t>Trinkaus</a:t>
            </a:r>
            <a:r>
              <a:rPr lang="en-US" sz="800" dirty="0">
                <a:hlinkClick r:id="rId14"/>
              </a:rPr>
              <a:t> K, et al. Surgical resection of the primary tumor is associated with increased long-term survival in patients with stage IV breast cancer after controlling for site of metastasis. Ann </a:t>
            </a:r>
            <a:r>
              <a:rPr lang="en-US" sz="800" dirty="0" err="1">
                <a:hlinkClick r:id="rId14"/>
              </a:rPr>
              <a:t>Surg</a:t>
            </a:r>
            <a:r>
              <a:rPr lang="en-US" sz="800" dirty="0">
                <a:hlinkClick r:id="rId14"/>
              </a:rPr>
              <a:t> </a:t>
            </a:r>
            <a:r>
              <a:rPr lang="en-US" sz="800" dirty="0" err="1">
                <a:hlinkClick r:id="rId14"/>
              </a:rPr>
              <a:t>Oncol</a:t>
            </a:r>
            <a:r>
              <a:rPr lang="en-US" sz="800" dirty="0">
                <a:hlinkClick r:id="rId14"/>
              </a:rPr>
              <a:t> 2007; 14:3345.</a:t>
            </a:r>
            <a:endParaRPr lang="en-US" sz="800" dirty="0"/>
          </a:p>
          <a:p>
            <a:endParaRPr lang="en-US" sz="700" dirty="0"/>
          </a:p>
          <a:p>
            <a:endParaRPr lang="en-US" sz="900" dirty="0"/>
          </a:p>
        </p:txBody>
      </p:sp>
    </p:spTree>
    <p:extLst>
      <p:ext uri="{BB962C8B-B14F-4D97-AF65-F5344CB8AC3E}">
        <p14:creationId xmlns:p14="http://schemas.microsoft.com/office/powerpoint/2010/main" val="3652937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1" y="1825625"/>
            <a:ext cx="10515600" cy="4794116"/>
          </a:xfrm>
        </p:spPr>
        <p:txBody>
          <a:bodyPr>
            <a:normAutofit/>
          </a:bodyPr>
          <a:lstStyle/>
          <a:p>
            <a:r>
              <a:rPr lang="en-US" sz="700" dirty="0" err="1">
                <a:hlinkClick r:id="rId2"/>
              </a:rPr>
              <a:t>Fietz</a:t>
            </a:r>
            <a:r>
              <a:rPr lang="en-US" sz="700" dirty="0">
                <a:hlinkClick r:id="rId2"/>
              </a:rPr>
              <a:t> T, </a:t>
            </a:r>
            <a:r>
              <a:rPr lang="en-US" sz="700" dirty="0" err="1">
                <a:hlinkClick r:id="rId2"/>
              </a:rPr>
              <a:t>Tesch</a:t>
            </a:r>
            <a:r>
              <a:rPr lang="en-US" sz="700" dirty="0">
                <a:hlinkClick r:id="rId2"/>
              </a:rPr>
              <a:t> H, </a:t>
            </a:r>
            <a:r>
              <a:rPr lang="en-US" sz="700" dirty="0" err="1">
                <a:hlinkClick r:id="rId2"/>
              </a:rPr>
              <a:t>Rauh</a:t>
            </a:r>
            <a:r>
              <a:rPr lang="en-US" sz="700" dirty="0">
                <a:hlinkClick r:id="rId2"/>
              </a:rPr>
              <a:t> J, et al. Palliative systemic therapy and overall survival of 1,395 patients with advanced breast cancer - Results from the prospective German TMK cohort study. Breast 2017; 34:122.</a:t>
            </a:r>
            <a:endParaRPr lang="en-US" sz="700" dirty="0"/>
          </a:p>
          <a:p>
            <a:r>
              <a:rPr lang="en-US" sz="700" dirty="0" err="1">
                <a:hlinkClick r:id="rId3"/>
              </a:rPr>
              <a:t>Pagani</a:t>
            </a:r>
            <a:r>
              <a:rPr lang="en-US" sz="700" dirty="0">
                <a:hlinkClick r:id="rId3"/>
              </a:rPr>
              <a:t> O, </a:t>
            </a:r>
            <a:r>
              <a:rPr lang="en-US" sz="700" dirty="0" err="1">
                <a:hlinkClick r:id="rId3"/>
              </a:rPr>
              <a:t>Senkus</a:t>
            </a:r>
            <a:r>
              <a:rPr lang="en-US" sz="700" dirty="0">
                <a:hlinkClick r:id="rId3"/>
              </a:rPr>
              <a:t> E, Wood W, et al. International guidelines for management of metastatic breast cancer: can metastatic breast cancer be cured? J </a:t>
            </a:r>
            <a:r>
              <a:rPr lang="en-US" sz="700" dirty="0" err="1">
                <a:hlinkClick r:id="rId3"/>
              </a:rPr>
              <a:t>Natl</a:t>
            </a:r>
            <a:r>
              <a:rPr lang="en-US" sz="700" dirty="0">
                <a:hlinkClick r:id="rId3"/>
              </a:rPr>
              <a:t> Cancer </a:t>
            </a:r>
            <a:r>
              <a:rPr lang="en-US" sz="700" dirty="0" err="1">
                <a:hlinkClick r:id="rId3"/>
              </a:rPr>
              <a:t>Inst</a:t>
            </a:r>
            <a:r>
              <a:rPr lang="en-US" sz="700" dirty="0">
                <a:hlinkClick r:id="rId3"/>
              </a:rPr>
              <a:t> 2010; 102:456.</a:t>
            </a:r>
            <a:endParaRPr lang="en-US" sz="700" dirty="0"/>
          </a:p>
          <a:p>
            <a:r>
              <a:rPr lang="en-US" sz="700" dirty="0">
                <a:hlinkClick r:id="rId4"/>
              </a:rPr>
              <a:t>Khan SA, Zhao F, Goldstein LJ, et al. Early Local Therapy for the Primary Site in De Novo Stage IV Breast Cancer: Results of a Randomized Clinical Trial (EA2108). J </a:t>
            </a:r>
            <a:r>
              <a:rPr lang="en-US" sz="700" dirty="0" err="1">
                <a:hlinkClick r:id="rId4"/>
              </a:rPr>
              <a:t>Clin</a:t>
            </a:r>
            <a:r>
              <a:rPr lang="en-US" sz="700" dirty="0">
                <a:hlinkClick r:id="rId4"/>
              </a:rPr>
              <a:t> </a:t>
            </a:r>
            <a:r>
              <a:rPr lang="en-US" sz="700" dirty="0" err="1">
                <a:hlinkClick r:id="rId4"/>
              </a:rPr>
              <a:t>Oncol</a:t>
            </a:r>
            <a:r>
              <a:rPr lang="en-US" sz="700" dirty="0">
                <a:hlinkClick r:id="rId4"/>
              </a:rPr>
              <a:t> 2022; 40:978.</a:t>
            </a:r>
            <a:endParaRPr lang="en-US" sz="700" dirty="0"/>
          </a:p>
          <a:p>
            <a:r>
              <a:rPr lang="en-US" sz="700" dirty="0" err="1">
                <a:hlinkClick r:id="rId5"/>
              </a:rPr>
              <a:t>Fitzal</a:t>
            </a:r>
            <a:r>
              <a:rPr lang="en-US" sz="700" dirty="0">
                <a:hlinkClick r:id="rId5"/>
              </a:rPr>
              <a:t> F, </a:t>
            </a:r>
            <a:r>
              <a:rPr lang="en-US" sz="700" dirty="0" err="1">
                <a:hlinkClick r:id="rId5"/>
              </a:rPr>
              <a:t>Bjelic-Radisic</a:t>
            </a:r>
            <a:r>
              <a:rPr lang="en-US" sz="700" dirty="0">
                <a:hlinkClick r:id="rId5"/>
              </a:rPr>
              <a:t> V, </a:t>
            </a:r>
            <a:r>
              <a:rPr lang="en-US" sz="700" dirty="0" err="1">
                <a:hlinkClick r:id="rId5"/>
              </a:rPr>
              <a:t>Knauer</a:t>
            </a:r>
            <a:r>
              <a:rPr lang="en-US" sz="700" dirty="0">
                <a:hlinkClick r:id="rId5"/>
              </a:rPr>
              <a:t> M, et al. Impact of Breast Surgery in Primary Metastasized Breast Cancer: Outcomes of the Prospective Randomized Phase III ABCSG-28 POSYTIVE Trial. Ann </a:t>
            </a:r>
            <a:r>
              <a:rPr lang="en-US" sz="700" dirty="0" err="1">
                <a:hlinkClick r:id="rId5"/>
              </a:rPr>
              <a:t>Surg</a:t>
            </a:r>
            <a:r>
              <a:rPr lang="en-US" sz="700" dirty="0">
                <a:hlinkClick r:id="rId5"/>
              </a:rPr>
              <a:t> 2019; 269:1163.</a:t>
            </a:r>
            <a:endParaRPr lang="en-US" sz="700" dirty="0"/>
          </a:p>
          <a:p>
            <a:r>
              <a:rPr lang="en-US" sz="800" dirty="0" err="1">
                <a:hlinkClick r:id="rId6"/>
              </a:rPr>
              <a:t>Bjelic-Radisic</a:t>
            </a:r>
            <a:r>
              <a:rPr lang="en-US" sz="800" dirty="0">
                <a:hlinkClick r:id="rId6"/>
              </a:rPr>
              <a:t> V, </a:t>
            </a:r>
            <a:r>
              <a:rPr lang="en-US" sz="800" dirty="0" err="1">
                <a:hlinkClick r:id="rId6"/>
              </a:rPr>
              <a:t>Fitzal</a:t>
            </a:r>
            <a:r>
              <a:rPr lang="en-US" sz="800" dirty="0">
                <a:hlinkClick r:id="rId6"/>
              </a:rPr>
              <a:t> F, </a:t>
            </a:r>
            <a:r>
              <a:rPr lang="en-US" sz="800" dirty="0" err="1">
                <a:hlinkClick r:id="rId6"/>
              </a:rPr>
              <a:t>Knauer</a:t>
            </a:r>
            <a:r>
              <a:rPr lang="en-US" sz="800" dirty="0">
                <a:hlinkClick r:id="rId6"/>
              </a:rPr>
              <a:t> M, et al. Primary surgery versus no surgery in synchronous metastatic breast cancer: patient-reported quality-of-life outcomes of the prospective randomized multicenter ABCSG-28 </a:t>
            </a:r>
            <a:r>
              <a:rPr lang="en-US" sz="800" dirty="0" err="1">
                <a:hlinkClick r:id="rId6"/>
              </a:rPr>
              <a:t>Posytive</a:t>
            </a:r>
            <a:r>
              <a:rPr lang="en-US" sz="800" dirty="0">
                <a:hlinkClick r:id="rId6"/>
              </a:rPr>
              <a:t> Trial. BMC Cancer 2020; 20:392.</a:t>
            </a:r>
            <a:endParaRPr lang="en-US" sz="800" dirty="0"/>
          </a:p>
          <a:p>
            <a:r>
              <a:rPr lang="en-US" sz="800" dirty="0" err="1">
                <a:hlinkClick r:id="rId7"/>
              </a:rPr>
              <a:t>Badwe</a:t>
            </a:r>
            <a:r>
              <a:rPr lang="en-US" sz="800" dirty="0">
                <a:hlinkClick r:id="rId7"/>
              </a:rPr>
              <a:t> R, </a:t>
            </a:r>
            <a:r>
              <a:rPr lang="en-US" sz="800" dirty="0" err="1">
                <a:hlinkClick r:id="rId7"/>
              </a:rPr>
              <a:t>Hawaldar</a:t>
            </a:r>
            <a:r>
              <a:rPr lang="en-US" sz="800" dirty="0">
                <a:hlinkClick r:id="rId7"/>
              </a:rPr>
              <a:t> R, Nair N, et al. </a:t>
            </a:r>
            <a:r>
              <a:rPr lang="en-US" sz="800" dirty="0" err="1">
                <a:hlinkClick r:id="rId7"/>
              </a:rPr>
              <a:t>Locoregional</a:t>
            </a:r>
            <a:r>
              <a:rPr lang="en-US" sz="800" dirty="0">
                <a:hlinkClick r:id="rId7"/>
              </a:rPr>
              <a:t> treatment versus no treatment of the primary </a:t>
            </a:r>
            <a:r>
              <a:rPr lang="en-US" sz="800" dirty="0" err="1">
                <a:hlinkClick r:id="rId7"/>
              </a:rPr>
              <a:t>tumour</a:t>
            </a:r>
            <a:r>
              <a:rPr lang="en-US" sz="800" dirty="0">
                <a:hlinkClick r:id="rId7"/>
              </a:rPr>
              <a:t> in metastatic breast cancer: an open-label </a:t>
            </a:r>
            <a:r>
              <a:rPr lang="en-US" sz="800" dirty="0" err="1">
                <a:hlinkClick r:id="rId7"/>
              </a:rPr>
              <a:t>randomised</a:t>
            </a:r>
            <a:r>
              <a:rPr lang="en-US" sz="800" dirty="0">
                <a:hlinkClick r:id="rId7"/>
              </a:rPr>
              <a:t> controlled trial. Lancet </a:t>
            </a:r>
            <a:r>
              <a:rPr lang="en-US" sz="800" dirty="0" err="1">
                <a:hlinkClick r:id="rId7"/>
              </a:rPr>
              <a:t>Oncol</a:t>
            </a:r>
            <a:r>
              <a:rPr lang="en-US" sz="800" dirty="0">
                <a:hlinkClick r:id="rId7"/>
              </a:rPr>
              <a:t> 2015; 16:1380.</a:t>
            </a:r>
            <a:endParaRPr lang="en-US" sz="800" dirty="0"/>
          </a:p>
          <a:p>
            <a:r>
              <a:rPr lang="en-US" sz="800" dirty="0" err="1">
                <a:hlinkClick r:id="rId8"/>
              </a:rPr>
              <a:t>Soran</a:t>
            </a:r>
            <a:r>
              <a:rPr lang="en-US" sz="800" dirty="0">
                <a:hlinkClick r:id="rId8"/>
              </a:rPr>
              <a:t> A, </a:t>
            </a:r>
            <a:r>
              <a:rPr lang="en-US" sz="800" dirty="0" err="1">
                <a:hlinkClick r:id="rId8"/>
              </a:rPr>
              <a:t>Ozmen</a:t>
            </a:r>
            <a:r>
              <a:rPr lang="en-US" sz="800" dirty="0">
                <a:hlinkClick r:id="rId8"/>
              </a:rPr>
              <a:t> V, </a:t>
            </a:r>
            <a:r>
              <a:rPr lang="en-US" sz="800" dirty="0" err="1">
                <a:hlinkClick r:id="rId8"/>
              </a:rPr>
              <a:t>Ozbas</a:t>
            </a:r>
            <a:r>
              <a:rPr lang="en-US" sz="800" dirty="0">
                <a:hlinkClick r:id="rId8"/>
              </a:rPr>
              <a:t> S, et al. Randomized Trial Comparing Resection of Primary Tumor with No Surgery in Stage IV Breast Cancer at Presentation: Protocol MF07-01. Ann </a:t>
            </a:r>
            <a:r>
              <a:rPr lang="en-US" sz="800" dirty="0" err="1">
                <a:hlinkClick r:id="rId8"/>
              </a:rPr>
              <a:t>Surg</a:t>
            </a:r>
            <a:r>
              <a:rPr lang="en-US" sz="800" dirty="0">
                <a:hlinkClick r:id="rId8"/>
              </a:rPr>
              <a:t> </a:t>
            </a:r>
            <a:r>
              <a:rPr lang="en-US" sz="800" dirty="0" err="1">
                <a:hlinkClick r:id="rId8"/>
              </a:rPr>
              <a:t>Oncol</a:t>
            </a:r>
            <a:r>
              <a:rPr lang="en-US" sz="800" dirty="0">
                <a:hlinkClick r:id="rId8"/>
              </a:rPr>
              <a:t> 2018; 25:3141.</a:t>
            </a:r>
            <a:endParaRPr lang="en-US" sz="800" dirty="0"/>
          </a:p>
          <a:p>
            <a:r>
              <a:rPr lang="en-US" sz="800" dirty="0">
                <a:hlinkClick r:id="rId9"/>
              </a:rPr>
              <a:t>Khan SA, Zhao F, </a:t>
            </a:r>
            <a:r>
              <a:rPr lang="en-US" sz="800" dirty="0" err="1">
                <a:hlinkClick r:id="rId9"/>
              </a:rPr>
              <a:t>Solin</a:t>
            </a:r>
            <a:r>
              <a:rPr lang="en-US" sz="800" dirty="0">
                <a:hlinkClick r:id="rId9"/>
              </a:rPr>
              <a:t> LJ, et al. A randomized phase III trial of systemic therapy plus early local therapy versus systemic therapy alone in women with de novo stage IV breast cancer: A trial of the ECOG-ACRIN Research Group (E2108). J </a:t>
            </a:r>
            <a:r>
              <a:rPr lang="en-US" sz="800" dirty="0" err="1">
                <a:hlinkClick r:id="rId9"/>
              </a:rPr>
              <a:t>Clin</a:t>
            </a:r>
            <a:r>
              <a:rPr lang="en-US" sz="800" dirty="0">
                <a:hlinkClick r:id="rId9"/>
              </a:rPr>
              <a:t> </a:t>
            </a:r>
            <a:r>
              <a:rPr lang="en-US" sz="800" dirty="0" err="1">
                <a:hlinkClick r:id="rId9"/>
              </a:rPr>
              <a:t>Oncol</a:t>
            </a:r>
            <a:r>
              <a:rPr lang="en-US" sz="800" dirty="0">
                <a:hlinkClick r:id="rId9"/>
              </a:rPr>
              <a:t> 2020; 38S: ASCO #LBA2.</a:t>
            </a:r>
            <a:endParaRPr lang="en-US" sz="800" dirty="0"/>
          </a:p>
          <a:p>
            <a:r>
              <a:rPr lang="en-US" sz="800" dirty="0">
                <a:hlinkClick r:id="rId10"/>
              </a:rPr>
              <a:t>Blanchard DK, Shetty PB, </a:t>
            </a:r>
            <a:r>
              <a:rPr lang="en-US" sz="800" dirty="0" err="1">
                <a:hlinkClick r:id="rId10"/>
              </a:rPr>
              <a:t>Hilsenbeck</a:t>
            </a:r>
            <a:r>
              <a:rPr lang="en-US" sz="800" dirty="0">
                <a:hlinkClick r:id="rId10"/>
              </a:rPr>
              <a:t> SG, </a:t>
            </a:r>
            <a:r>
              <a:rPr lang="en-US" sz="800" dirty="0" err="1">
                <a:hlinkClick r:id="rId10"/>
              </a:rPr>
              <a:t>Elledge</a:t>
            </a:r>
            <a:r>
              <a:rPr lang="en-US" sz="800" dirty="0">
                <a:hlinkClick r:id="rId10"/>
              </a:rPr>
              <a:t> RM. Association of surgery with improved survival in stage IV breast cancer patients. Ann </a:t>
            </a:r>
            <a:r>
              <a:rPr lang="en-US" sz="800" dirty="0" err="1">
                <a:hlinkClick r:id="rId10"/>
              </a:rPr>
              <a:t>Surg</a:t>
            </a:r>
            <a:r>
              <a:rPr lang="en-US" sz="800" dirty="0">
                <a:hlinkClick r:id="rId10"/>
              </a:rPr>
              <a:t> 2008; 247:732.</a:t>
            </a:r>
            <a:endParaRPr lang="en-US" sz="800" dirty="0"/>
          </a:p>
          <a:p>
            <a:r>
              <a:rPr lang="en-US" sz="800" dirty="0">
                <a:hlinkClick r:id="rId11"/>
              </a:rPr>
              <a:t>Cady B, Nathan NR, </a:t>
            </a:r>
            <a:r>
              <a:rPr lang="en-US" sz="800" dirty="0" err="1">
                <a:hlinkClick r:id="rId11"/>
              </a:rPr>
              <a:t>Michaelson</a:t>
            </a:r>
            <a:r>
              <a:rPr lang="en-US" sz="800" dirty="0">
                <a:hlinkClick r:id="rId11"/>
              </a:rPr>
              <a:t> JS, et al. Matched pair analyses of stage IV breast cancer with or without resection of primary breast site. Ann </a:t>
            </a:r>
            <a:r>
              <a:rPr lang="en-US" sz="800" dirty="0" err="1">
                <a:hlinkClick r:id="rId11"/>
              </a:rPr>
              <a:t>Surg</a:t>
            </a:r>
            <a:r>
              <a:rPr lang="en-US" sz="800" dirty="0">
                <a:hlinkClick r:id="rId11"/>
              </a:rPr>
              <a:t> </a:t>
            </a:r>
            <a:r>
              <a:rPr lang="en-US" sz="800" dirty="0" err="1">
                <a:hlinkClick r:id="rId11"/>
              </a:rPr>
              <a:t>Oncol</a:t>
            </a:r>
            <a:r>
              <a:rPr lang="en-US" sz="800" dirty="0">
                <a:hlinkClick r:id="rId11"/>
              </a:rPr>
              <a:t> 2008; 15:3384.</a:t>
            </a:r>
            <a:endParaRPr lang="en-US" sz="800" dirty="0"/>
          </a:p>
          <a:p>
            <a:r>
              <a:rPr lang="en-US" sz="800" dirty="0">
                <a:hlinkClick r:id="rId12"/>
              </a:rPr>
              <a:t>Leung AM, Vu HN, Nguyen KA, et al. Effects of surgical excision on survival of patients with stage IV breast cancer. J </a:t>
            </a:r>
            <a:r>
              <a:rPr lang="en-US" sz="800" dirty="0" err="1">
                <a:hlinkClick r:id="rId12"/>
              </a:rPr>
              <a:t>Surg</a:t>
            </a:r>
            <a:r>
              <a:rPr lang="en-US" sz="800" dirty="0">
                <a:hlinkClick r:id="rId12"/>
              </a:rPr>
              <a:t> Res 2010; 161:83.</a:t>
            </a:r>
            <a:endParaRPr lang="en-US" sz="800" dirty="0"/>
          </a:p>
          <a:p>
            <a:r>
              <a:rPr lang="en-US" sz="800" dirty="0" err="1">
                <a:hlinkClick r:id="rId13"/>
              </a:rPr>
              <a:t>Ruiterkamp</a:t>
            </a:r>
            <a:r>
              <a:rPr lang="en-US" sz="800" dirty="0">
                <a:hlinkClick r:id="rId13"/>
              </a:rPr>
              <a:t> J, Ernst MF, van de Poll-</a:t>
            </a:r>
            <a:r>
              <a:rPr lang="en-US" sz="800" dirty="0" err="1">
                <a:hlinkClick r:id="rId13"/>
              </a:rPr>
              <a:t>Franse</a:t>
            </a:r>
            <a:r>
              <a:rPr lang="en-US" sz="800" dirty="0">
                <a:hlinkClick r:id="rId13"/>
              </a:rPr>
              <a:t> LV, et al. Surgical resection of the primary </a:t>
            </a:r>
            <a:r>
              <a:rPr lang="en-US" sz="800" dirty="0" err="1">
                <a:hlinkClick r:id="rId13"/>
              </a:rPr>
              <a:t>tumour</a:t>
            </a:r>
            <a:r>
              <a:rPr lang="en-US" sz="800" dirty="0">
                <a:hlinkClick r:id="rId13"/>
              </a:rPr>
              <a:t> is associated with improved survival in patients with distant metastatic breast cancer at diagnosis. </a:t>
            </a:r>
            <a:r>
              <a:rPr lang="en-US" sz="800" dirty="0" err="1">
                <a:hlinkClick r:id="rId13"/>
              </a:rPr>
              <a:t>Eur</a:t>
            </a:r>
            <a:r>
              <a:rPr lang="en-US" sz="800" dirty="0">
                <a:hlinkClick r:id="rId13"/>
              </a:rPr>
              <a:t> J </a:t>
            </a:r>
            <a:r>
              <a:rPr lang="en-US" sz="800" dirty="0" err="1">
                <a:hlinkClick r:id="rId13"/>
              </a:rPr>
              <a:t>Surg</a:t>
            </a:r>
            <a:r>
              <a:rPr lang="en-US" sz="800" dirty="0">
                <a:hlinkClick r:id="rId13"/>
              </a:rPr>
              <a:t> </a:t>
            </a:r>
            <a:r>
              <a:rPr lang="en-US" sz="800" dirty="0" err="1">
                <a:hlinkClick r:id="rId13"/>
              </a:rPr>
              <a:t>Oncol</a:t>
            </a:r>
            <a:r>
              <a:rPr lang="en-US" sz="800" dirty="0">
                <a:hlinkClick r:id="rId13"/>
              </a:rPr>
              <a:t> 2009; 35:1146.</a:t>
            </a:r>
            <a:endParaRPr lang="en-US" sz="800" dirty="0"/>
          </a:p>
        </p:txBody>
      </p:sp>
    </p:spTree>
    <p:extLst>
      <p:ext uri="{BB962C8B-B14F-4D97-AF65-F5344CB8AC3E}">
        <p14:creationId xmlns:p14="http://schemas.microsoft.com/office/powerpoint/2010/main" val="42637774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201" y="1825624"/>
            <a:ext cx="10515600" cy="4935783"/>
          </a:xfrm>
        </p:spPr>
        <p:txBody>
          <a:bodyPr>
            <a:normAutofit lnSpcReduction="10000"/>
          </a:bodyPr>
          <a:lstStyle/>
          <a:p>
            <a:r>
              <a:rPr lang="en-US" sz="800" dirty="0">
                <a:hlinkClick r:id="rId2"/>
              </a:rPr>
              <a:t>Xiao W, </a:t>
            </a:r>
            <a:r>
              <a:rPr lang="en-US" sz="800" dirty="0" err="1">
                <a:hlinkClick r:id="rId2"/>
              </a:rPr>
              <a:t>Zou</a:t>
            </a:r>
            <a:r>
              <a:rPr lang="en-US" sz="800" dirty="0">
                <a:hlinkClick r:id="rId2"/>
              </a:rPr>
              <a:t> Y, Zheng S, et al. Primary tumor resection in stage IV breast cancer: A systematic review and meta-analysis. </a:t>
            </a:r>
            <a:r>
              <a:rPr lang="en-US" sz="800" dirty="0" err="1">
                <a:hlinkClick r:id="rId2"/>
              </a:rPr>
              <a:t>Eur</a:t>
            </a:r>
            <a:r>
              <a:rPr lang="en-US" sz="800" dirty="0">
                <a:hlinkClick r:id="rId2"/>
              </a:rPr>
              <a:t> J </a:t>
            </a:r>
            <a:r>
              <a:rPr lang="en-US" sz="800" dirty="0" err="1">
                <a:hlinkClick r:id="rId2"/>
              </a:rPr>
              <a:t>Surg</a:t>
            </a:r>
            <a:r>
              <a:rPr lang="en-US" sz="800" dirty="0">
                <a:hlinkClick r:id="rId2"/>
              </a:rPr>
              <a:t> </a:t>
            </a:r>
            <a:r>
              <a:rPr lang="en-US" sz="800" dirty="0" err="1">
                <a:hlinkClick r:id="rId2"/>
              </a:rPr>
              <a:t>Oncol</a:t>
            </a:r>
            <a:r>
              <a:rPr lang="en-US" sz="800" dirty="0">
                <a:hlinkClick r:id="rId2"/>
              </a:rPr>
              <a:t> 2018; 44:1504.</a:t>
            </a:r>
            <a:endParaRPr lang="en-US" sz="800" dirty="0"/>
          </a:p>
          <a:p>
            <a:r>
              <a:rPr lang="en-US" sz="800" dirty="0" err="1">
                <a:hlinkClick r:id="rId3"/>
              </a:rPr>
              <a:t>Bilani</a:t>
            </a:r>
            <a:r>
              <a:rPr lang="en-US" sz="800" dirty="0">
                <a:hlinkClick r:id="rId3"/>
              </a:rPr>
              <a:t> N, </a:t>
            </a:r>
            <a:r>
              <a:rPr lang="en-US" sz="800" dirty="0" err="1">
                <a:hlinkClick r:id="rId3"/>
              </a:rPr>
              <a:t>Yaghi</a:t>
            </a:r>
            <a:r>
              <a:rPr lang="en-US" sz="800" dirty="0">
                <a:hlinkClick r:id="rId3"/>
              </a:rPr>
              <a:t> M, Singh </a:t>
            </a:r>
            <a:r>
              <a:rPr lang="en-US" sz="800" dirty="0" err="1">
                <a:hlinkClick r:id="rId3"/>
              </a:rPr>
              <a:t>Jabbal</a:t>
            </a:r>
            <a:r>
              <a:rPr lang="en-US" sz="800" dirty="0">
                <a:hlinkClick r:id="rId3"/>
              </a:rPr>
              <a:t> I, et al. Survival benefit of a combined surgical approach in patients with metastatic breast cancer. J </a:t>
            </a:r>
            <a:r>
              <a:rPr lang="en-US" sz="800" dirty="0" err="1">
                <a:hlinkClick r:id="rId3"/>
              </a:rPr>
              <a:t>Surg</a:t>
            </a:r>
            <a:r>
              <a:rPr lang="en-US" sz="800" dirty="0">
                <a:hlinkClick r:id="rId3"/>
              </a:rPr>
              <a:t> </a:t>
            </a:r>
            <a:r>
              <a:rPr lang="en-US" sz="800" dirty="0" err="1">
                <a:hlinkClick r:id="rId3"/>
              </a:rPr>
              <a:t>Oncol</a:t>
            </a:r>
            <a:r>
              <a:rPr lang="en-US" sz="800" dirty="0">
                <a:hlinkClick r:id="rId3"/>
              </a:rPr>
              <a:t> 2021; 124:1235.</a:t>
            </a:r>
            <a:endParaRPr lang="en-US" sz="800" dirty="0"/>
          </a:p>
          <a:p>
            <a:r>
              <a:rPr lang="en-US" sz="800" dirty="0" err="1">
                <a:hlinkClick r:id="rId4"/>
              </a:rPr>
              <a:t>Shien</a:t>
            </a:r>
            <a:r>
              <a:rPr lang="en-US" sz="800" dirty="0">
                <a:hlinkClick r:id="rId4"/>
              </a:rPr>
              <a:t> T, Nakamura K, Shibata T, et al. A randomized controlled trial comparing primary </a:t>
            </a:r>
            <a:r>
              <a:rPr lang="en-US" sz="800" dirty="0" err="1">
                <a:hlinkClick r:id="rId4"/>
              </a:rPr>
              <a:t>tumour</a:t>
            </a:r>
            <a:r>
              <a:rPr lang="en-US" sz="800" dirty="0">
                <a:hlinkClick r:id="rId4"/>
              </a:rPr>
              <a:t> resection plus systemic therapy with systemic therapy alone in metastatic breast cancer (PRIM-BC): Japan Clinical Oncology Group Study JCOG1017. </a:t>
            </a:r>
            <a:r>
              <a:rPr lang="en-US" sz="800" dirty="0" err="1">
                <a:hlinkClick r:id="rId4"/>
              </a:rPr>
              <a:t>Jpn</a:t>
            </a:r>
            <a:r>
              <a:rPr lang="en-US" sz="800" dirty="0">
                <a:hlinkClick r:id="rId4"/>
              </a:rPr>
              <a:t> J </a:t>
            </a:r>
            <a:r>
              <a:rPr lang="en-US" sz="800" dirty="0" err="1">
                <a:hlinkClick r:id="rId4"/>
              </a:rPr>
              <a:t>Clin</a:t>
            </a:r>
            <a:r>
              <a:rPr lang="en-US" sz="800" dirty="0">
                <a:hlinkClick r:id="rId4"/>
              </a:rPr>
              <a:t> </a:t>
            </a:r>
            <a:r>
              <a:rPr lang="en-US" sz="800" dirty="0" err="1">
                <a:hlinkClick r:id="rId4"/>
              </a:rPr>
              <a:t>Oncol</a:t>
            </a:r>
            <a:r>
              <a:rPr lang="en-US" sz="800" dirty="0">
                <a:hlinkClick r:id="rId4"/>
              </a:rPr>
              <a:t> 2012; 42:970.</a:t>
            </a:r>
            <a:endParaRPr lang="en-US" sz="800" dirty="0"/>
          </a:p>
          <a:p>
            <a:r>
              <a:rPr lang="en-US" sz="800" dirty="0" err="1">
                <a:hlinkClick r:id="rId5"/>
              </a:rPr>
              <a:t>Friedel</a:t>
            </a:r>
            <a:r>
              <a:rPr lang="en-US" sz="800" dirty="0">
                <a:hlinkClick r:id="rId5"/>
              </a:rPr>
              <a:t> G, </a:t>
            </a:r>
            <a:r>
              <a:rPr lang="en-US" sz="800" dirty="0" err="1">
                <a:hlinkClick r:id="rId5"/>
              </a:rPr>
              <a:t>Pastorino</a:t>
            </a:r>
            <a:r>
              <a:rPr lang="en-US" sz="800" dirty="0">
                <a:hlinkClick r:id="rId5"/>
              </a:rPr>
              <a:t> U, Ginsberg RJ, et al. Results of lung </a:t>
            </a:r>
            <a:r>
              <a:rPr lang="en-US" sz="800" dirty="0" err="1">
                <a:hlinkClick r:id="rId5"/>
              </a:rPr>
              <a:t>metastasectomy</a:t>
            </a:r>
            <a:r>
              <a:rPr lang="en-US" sz="800" dirty="0">
                <a:hlinkClick r:id="rId5"/>
              </a:rPr>
              <a:t> from breast cancer: prognostic criteria on the basis of 467 cases of the International Registry of Lung Metastases. </a:t>
            </a:r>
            <a:r>
              <a:rPr lang="en-US" sz="800" dirty="0" err="1">
                <a:hlinkClick r:id="rId5"/>
              </a:rPr>
              <a:t>Eur</a:t>
            </a:r>
            <a:r>
              <a:rPr lang="en-US" sz="800" dirty="0">
                <a:hlinkClick r:id="rId5"/>
              </a:rPr>
              <a:t> J </a:t>
            </a:r>
            <a:r>
              <a:rPr lang="en-US" sz="800" dirty="0" err="1">
                <a:hlinkClick r:id="rId5"/>
              </a:rPr>
              <a:t>Cardiothorac</a:t>
            </a:r>
            <a:r>
              <a:rPr lang="en-US" sz="800" dirty="0">
                <a:hlinkClick r:id="rId5"/>
              </a:rPr>
              <a:t> </a:t>
            </a:r>
            <a:r>
              <a:rPr lang="en-US" sz="800" dirty="0" err="1">
                <a:hlinkClick r:id="rId5"/>
              </a:rPr>
              <a:t>Surg</a:t>
            </a:r>
            <a:r>
              <a:rPr lang="en-US" sz="800" dirty="0">
                <a:hlinkClick r:id="rId5"/>
              </a:rPr>
              <a:t> 2002; 22:335.</a:t>
            </a:r>
            <a:endParaRPr lang="en-US" sz="800" dirty="0"/>
          </a:p>
          <a:p>
            <a:r>
              <a:rPr lang="en-US" sz="800" dirty="0" err="1">
                <a:hlinkClick r:id="rId6"/>
              </a:rPr>
              <a:t>Friedel</a:t>
            </a:r>
            <a:r>
              <a:rPr lang="en-US" sz="800" dirty="0">
                <a:hlinkClick r:id="rId6"/>
              </a:rPr>
              <a:t> G, Linder A, </a:t>
            </a:r>
            <a:r>
              <a:rPr lang="en-US" sz="800" dirty="0" err="1">
                <a:hlinkClick r:id="rId6"/>
              </a:rPr>
              <a:t>Toomes</a:t>
            </a:r>
            <a:r>
              <a:rPr lang="en-US" sz="800" dirty="0">
                <a:hlinkClick r:id="rId6"/>
              </a:rPr>
              <a:t> H. The significance of prognostic factors for the resection of pulmonary metastases of breast cancer. </a:t>
            </a:r>
            <a:r>
              <a:rPr lang="en-US" sz="800" dirty="0" err="1">
                <a:hlinkClick r:id="rId6"/>
              </a:rPr>
              <a:t>Thorac</a:t>
            </a:r>
            <a:r>
              <a:rPr lang="en-US" sz="800" dirty="0">
                <a:hlinkClick r:id="rId6"/>
              </a:rPr>
              <a:t> </a:t>
            </a:r>
            <a:r>
              <a:rPr lang="en-US" sz="800" dirty="0" err="1">
                <a:hlinkClick r:id="rId6"/>
              </a:rPr>
              <a:t>Cardiovasc</a:t>
            </a:r>
            <a:r>
              <a:rPr lang="en-US" sz="800" dirty="0">
                <a:hlinkClick r:id="rId6"/>
              </a:rPr>
              <a:t> </a:t>
            </a:r>
            <a:r>
              <a:rPr lang="en-US" sz="800" dirty="0" err="1">
                <a:hlinkClick r:id="rId6"/>
              </a:rPr>
              <a:t>Surg</a:t>
            </a:r>
            <a:r>
              <a:rPr lang="en-US" sz="800" dirty="0">
                <a:hlinkClick r:id="rId6"/>
              </a:rPr>
              <a:t> 1994; 42:71.</a:t>
            </a:r>
            <a:endParaRPr lang="en-US" sz="800" dirty="0"/>
          </a:p>
          <a:p>
            <a:r>
              <a:rPr lang="en-US" sz="800" dirty="0">
                <a:hlinkClick r:id="rId7"/>
              </a:rPr>
              <a:t>Ly BH, Nguyen NP, </a:t>
            </a:r>
            <a:r>
              <a:rPr lang="en-US" sz="800" dirty="0" err="1">
                <a:hlinkClick r:id="rId7"/>
              </a:rPr>
              <a:t>Vinh</a:t>
            </a:r>
            <a:r>
              <a:rPr lang="en-US" sz="800" dirty="0">
                <a:hlinkClick r:id="rId7"/>
              </a:rPr>
              <a:t>-Hung V, et al. Loco-regional treatment in metastatic breast cancer patients: is there a survival benefit? Breast Cancer Res Treat 2010; 119:537.</a:t>
            </a:r>
            <a:endParaRPr lang="en-US" sz="800" dirty="0"/>
          </a:p>
          <a:p>
            <a:r>
              <a:rPr lang="en-US" sz="800" dirty="0">
                <a:hlinkClick r:id="rId8"/>
              </a:rPr>
              <a:t>Lehrer EJ, Singh R, Wang M, et al. Safety and Survival Rates Associated With Ablative Stereotactic Radiotherapy for Patients With </a:t>
            </a:r>
            <a:r>
              <a:rPr lang="en-US" sz="800" dirty="0" err="1">
                <a:hlinkClick r:id="rId8"/>
              </a:rPr>
              <a:t>Oligometastatic</a:t>
            </a:r>
            <a:r>
              <a:rPr lang="en-US" sz="800" dirty="0">
                <a:hlinkClick r:id="rId8"/>
              </a:rPr>
              <a:t> Cancer: A Systematic Review and Meta-analysis. JAMA </a:t>
            </a:r>
            <a:r>
              <a:rPr lang="en-US" sz="800" dirty="0" err="1">
                <a:hlinkClick r:id="rId8"/>
              </a:rPr>
              <a:t>Oncol</a:t>
            </a:r>
            <a:r>
              <a:rPr lang="en-US" sz="800" dirty="0">
                <a:hlinkClick r:id="rId8"/>
              </a:rPr>
              <a:t> 2021; 7:92.</a:t>
            </a:r>
            <a:endParaRPr lang="en-US" sz="800" dirty="0"/>
          </a:p>
          <a:p>
            <a:r>
              <a:rPr lang="en-US" sz="800" dirty="0">
                <a:hlinkClick r:id="rId9"/>
              </a:rPr>
              <a:t>Tsai CJ, Yang JT, </a:t>
            </a:r>
            <a:r>
              <a:rPr lang="en-US" sz="800" dirty="0" err="1">
                <a:hlinkClick r:id="rId9"/>
              </a:rPr>
              <a:t>Shaverdian</a:t>
            </a:r>
            <a:r>
              <a:rPr lang="en-US" sz="800" dirty="0">
                <a:hlinkClick r:id="rId9"/>
              </a:rPr>
              <a:t> N, et al. Standard-of-care systemic therapy with or without stereotactic body radiotherapy in patients with </a:t>
            </a:r>
            <a:r>
              <a:rPr lang="en-US" sz="800" dirty="0" err="1">
                <a:hlinkClick r:id="rId9"/>
              </a:rPr>
              <a:t>oligoprogressive</a:t>
            </a:r>
            <a:r>
              <a:rPr lang="en-US" sz="800" dirty="0">
                <a:hlinkClick r:id="rId9"/>
              </a:rPr>
              <a:t> breast cancer or non-small-cell lung cancer (Consolidative Use of Radiotherapy to Block [CURB] </a:t>
            </a:r>
            <a:r>
              <a:rPr lang="en-US" sz="800" dirty="0" err="1">
                <a:hlinkClick r:id="rId9"/>
              </a:rPr>
              <a:t>oligoprogression</a:t>
            </a:r>
            <a:r>
              <a:rPr lang="en-US" sz="800" dirty="0">
                <a:hlinkClick r:id="rId9"/>
              </a:rPr>
              <a:t>): an open-label, </a:t>
            </a:r>
            <a:r>
              <a:rPr lang="en-US" sz="800" dirty="0" err="1">
                <a:hlinkClick r:id="rId9"/>
              </a:rPr>
              <a:t>randomised</a:t>
            </a:r>
            <a:r>
              <a:rPr lang="en-US" sz="800" dirty="0">
                <a:hlinkClick r:id="rId9"/>
              </a:rPr>
              <a:t>, controlled, phase 2 study. Lancet 2024; 403:171.</a:t>
            </a:r>
            <a:endParaRPr lang="en-US" sz="800" dirty="0"/>
          </a:p>
          <a:p>
            <a:r>
              <a:rPr lang="en-US" sz="800" dirty="0">
                <a:hlinkClick r:id="rId9"/>
              </a:rPr>
              <a:t>Tsai CJ, Yang JT, </a:t>
            </a:r>
            <a:r>
              <a:rPr lang="en-US" sz="800" dirty="0" err="1">
                <a:hlinkClick r:id="rId9"/>
              </a:rPr>
              <a:t>Shaverdian</a:t>
            </a:r>
            <a:r>
              <a:rPr lang="en-US" sz="800" dirty="0">
                <a:hlinkClick r:id="rId9"/>
              </a:rPr>
              <a:t> N, et al. Standard-of-care systemic therapy with or without stereotactic body radiotherapy in patients with </a:t>
            </a:r>
            <a:r>
              <a:rPr lang="en-US" sz="800" dirty="0" err="1">
                <a:hlinkClick r:id="rId9"/>
              </a:rPr>
              <a:t>oligoprogressive</a:t>
            </a:r>
            <a:r>
              <a:rPr lang="en-US" sz="800" dirty="0">
                <a:hlinkClick r:id="rId9"/>
              </a:rPr>
              <a:t> breast cancer or non-small-cell lung cancer (Consolidative Use of Radiotherapy to Block [CURB] </a:t>
            </a:r>
            <a:r>
              <a:rPr lang="en-US" sz="800" dirty="0" err="1">
                <a:hlinkClick r:id="rId9"/>
              </a:rPr>
              <a:t>oligoprogression</a:t>
            </a:r>
            <a:r>
              <a:rPr lang="en-US" sz="800" dirty="0">
                <a:hlinkClick r:id="rId9"/>
              </a:rPr>
              <a:t>): an open-label, </a:t>
            </a:r>
            <a:r>
              <a:rPr lang="en-US" sz="800" dirty="0" err="1">
                <a:hlinkClick r:id="rId9"/>
              </a:rPr>
              <a:t>randomised</a:t>
            </a:r>
            <a:r>
              <a:rPr lang="en-US" sz="800" dirty="0">
                <a:hlinkClick r:id="rId9"/>
              </a:rPr>
              <a:t>, controlled, phase 2 study. Lancet 2024; 403:171.</a:t>
            </a:r>
            <a:endParaRPr lang="en-US" sz="800" dirty="0"/>
          </a:p>
          <a:p>
            <a:r>
              <a:rPr lang="en-US" sz="800" dirty="0">
                <a:hlinkClick r:id="rId10"/>
              </a:rPr>
              <a:t>Palma DA, Olson R, Harrow S, et al. Stereotactic Ablative Radiotherapy for the Comprehensive Treatment of </a:t>
            </a:r>
            <a:r>
              <a:rPr lang="en-US" sz="800" dirty="0" err="1">
                <a:hlinkClick r:id="rId10"/>
              </a:rPr>
              <a:t>Oligometastatic</a:t>
            </a:r>
            <a:r>
              <a:rPr lang="en-US" sz="800" dirty="0">
                <a:hlinkClick r:id="rId10"/>
              </a:rPr>
              <a:t> Cancers: Long-Term Results of the SABR-COMET Phase II Randomized Trial. J </a:t>
            </a:r>
            <a:r>
              <a:rPr lang="en-US" sz="800" dirty="0" err="1">
                <a:hlinkClick r:id="rId10"/>
              </a:rPr>
              <a:t>Clin</a:t>
            </a:r>
            <a:r>
              <a:rPr lang="en-US" sz="800" dirty="0">
                <a:hlinkClick r:id="rId10"/>
              </a:rPr>
              <a:t> </a:t>
            </a:r>
            <a:r>
              <a:rPr lang="en-US" sz="800" dirty="0" err="1">
                <a:hlinkClick r:id="rId10"/>
              </a:rPr>
              <a:t>Oncol</a:t>
            </a:r>
            <a:r>
              <a:rPr lang="en-US" sz="800" dirty="0">
                <a:hlinkClick r:id="rId10"/>
              </a:rPr>
              <a:t> 2020; 38:2830.</a:t>
            </a:r>
            <a:endParaRPr lang="en-US" sz="800" dirty="0"/>
          </a:p>
          <a:p>
            <a:r>
              <a:rPr lang="en-US" sz="800" dirty="0">
                <a:hlinkClick r:id="rId11"/>
              </a:rPr>
              <a:t>https://www.uptodate.com/contents/the-role-of-local-therapies-in-metastatic-breast-cancer?csi=c317e3d7-8137-43f5-91dd-222397eae8fd&amp;source=contentShare</a:t>
            </a:r>
            <a:endParaRPr lang="en-US" sz="800" dirty="0"/>
          </a:p>
          <a:p>
            <a:r>
              <a:rPr lang="en-US" sz="800" dirty="0">
                <a:hlinkClick r:id="rId12"/>
              </a:rPr>
              <a:t>https://www.uptodate.com/contents/tumor-node-metastasis-tnm-staging-classification-for-breast-cancer?csi=86a182de-9f70-4bf1-9de5-f0f8cd8af6fe&amp;source=contentShare</a:t>
            </a:r>
            <a:endParaRPr lang="en-US" sz="800" dirty="0"/>
          </a:p>
          <a:p>
            <a:endParaRPr lang="en-US" sz="800" dirty="0"/>
          </a:p>
          <a:p>
            <a:endParaRPr lang="en-US" sz="700" dirty="0"/>
          </a:p>
        </p:txBody>
      </p:sp>
    </p:spTree>
    <p:extLst>
      <p:ext uri="{BB962C8B-B14F-4D97-AF65-F5344CB8AC3E}">
        <p14:creationId xmlns:p14="http://schemas.microsoft.com/office/powerpoint/2010/main" val="1356900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a:xfrm>
            <a:off x="973285" y="1825625"/>
            <a:ext cx="10765665" cy="4433752"/>
          </a:xfrm>
        </p:spPr>
        <p:txBody>
          <a:bodyPr>
            <a:normAutofit/>
          </a:bodyPr>
          <a:lstStyle/>
          <a:p>
            <a:r>
              <a:rPr lang="en-US" dirty="0"/>
              <a:t>The diagnosis of breast cancer requires histologic evaluation. The typical features of invasive breast cancer are reviewed below.</a:t>
            </a:r>
          </a:p>
          <a:p>
            <a:r>
              <a:rPr lang="en-US" b="1" i="1" dirty="0"/>
              <a:t>Signs and symptoms </a:t>
            </a:r>
            <a:r>
              <a:rPr lang="en-US" dirty="0"/>
              <a:t>— In countries with established breast cancer screening programs, most patients present due to an abnormal mammogram. However, up to 15 percent of women are diagnosed with breast cancer due to the presence of a breast mass that is not detected on mammogram (</a:t>
            </a:r>
            <a:r>
              <a:rPr lang="en-US" dirty="0" err="1"/>
              <a:t>mammographically</a:t>
            </a:r>
            <a:r>
              <a:rPr lang="en-US" dirty="0"/>
              <a:t> occult disease), and another 30 percent present with a breast mass in the interval between mammograms (interval cancers) . In addition, women without access to screening mammograms and younger women under 40 years who may not be undergoing routine screening mammograms may present with a breast or axillary mass with or without skin changes.</a:t>
            </a:r>
          </a:p>
        </p:txBody>
      </p:sp>
    </p:spTree>
    <p:extLst>
      <p:ext uri="{BB962C8B-B14F-4D97-AF65-F5344CB8AC3E}">
        <p14:creationId xmlns:p14="http://schemas.microsoft.com/office/powerpoint/2010/main" val="13286760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PowerPoint 2013</a:t>
            </a:r>
          </a:p>
        </p:txBody>
      </p:sp>
      <p:sp>
        <p:nvSpPr>
          <p:cNvPr id="3" name="Text Placeholder 2"/>
          <p:cNvSpPr>
            <a:spLocks noGrp="1"/>
          </p:cNvSpPr>
          <p:nvPr>
            <p:ph type="body" idx="1"/>
          </p:nvPr>
        </p:nvSpPr>
        <p:spPr>
          <a:xfrm>
            <a:off x="6028267" y="2402237"/>
            <a:ext cx="5859506" cy="2187226"/>
          </a:xfrm>
        </p:spPr>
        <p:txBody>
          <a:bodyPr>
            <a:noAutofit/>
          </a:bodyPr>
          <a:lstStyle/>
          <a:p>
            <a:r>
              <a:rPr lang="en-US" sz="2400" dirty="0"/>
              <a:t>Intuitively design beautiful presentations, easily share and work together with others and give a professional performance with advanced presenting tools.</a:t>
            </a:r>
          </a:p>
        </p:txBody>
      </p:sp>
      <p:sp>
        <p:nvSpPr>
          <p:cNvPr id="8" name="Freeform 7">
            <a:hlinkClick r:id="rId3" tooltip="Learn More"/>
          </p:cNvPr>
          <p:cNvSpPr/>
          <p:nvPr/>
        </p:nvSpPr>
        <p:spPr>
          <a:xfrm>
            <a:off x="11557038" y="6134153"/>
            <a:ext cx="431763" cy="431763"/>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 Placeholder 2">
            <a:hlinkClick r:id="rId3" tooltip="Learn More"/>
          </p:cNvPr>
          <p:cNvSpPr txBox="1">
            <a:spLocks/>
          </p:cNvSpPr>
          <p:nvPr/>
        </p:nvSpPr>
        <p:spPr>
          <a:xfrm>
            <a:off x="2897188" y="5844663"/>
            <a:ext cx="8659850" cy="931371"/>
          </a:xfrm>
          <a:prstGeom prst="rect">
            <a:avLst/>
          </a:prstGeom>
        </p:spPr>
        <p:txBody>
          <a:bodyPr vert="horz" lIns="91440" tIns="45720" rIns="91440" bIns="45720" rtlCol="0" anchor="ctr">
            <a:normAutofit/>
          </a:bodyPr>
          <a:lstStyle>
            <a:lvl1pPr marL="0" indent="0" algn="l" defTabSz="914400" rtl="0" eaLnBrk="1" latinLnBrk="0" hangingPunct="1">
              <a:lnSpc>
                <a:spcPct val="150000"/>
              </a:lnSpc>
              <a:spcBef>
                <a:spcPct val="30000"/>
              </a:spcBef>
              <a:buFont typeface="Arial" panose="020B0604020202020204" pitchFamily="34" charset="0"/>
              <a:buNone/>
              <a:defRPr sz="2800" kern="1200">
                <a:solidFill>
                  <a:schemeClr val="bg1"/>
                </a:solidFill>
                <a:latin typeface="+mj-lt"/>
                <a:ea typeface="+mn-ea"/>
                <a:cs typeface="+mn-cs"/>
              </a:defRPr>
            </a:lvl1pPr>
            <a:lvl2pPr marL="457200" indent="0" algn="l" defTabSz="914400" rtl="0" eaLnBrk="1" latinLnBrk="0" hangingPunct="1">
              <a:lnSpc>
                <a:spcPct val="90000"/>
              </a:lnSpc>
              <a:spcBef>
                <a:spcPct val="300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ct val="300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5pPr>
            <a:lvl6pPr marL="22860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r"/>
            <a:r>
              <a:rPr lang="en-US" sz="1800" dirty="0">
                <a:solidFill>
                  <a:srgbClr val="DD462F"/>
                </a:solidFill>
              </a:rPr>
              <a:t>Find out more at the PowerPoint Getting Started Center</a:t>
            </a:r>
          </a:p>
        </p:txBody>
      </p:sp>
      <p:sp>
        <p:nvSpPr>
          <p:cNvPr id="4" name="TextBox 3"/>
          <p:cNvSpPr txBox="1"/>
          <p:nvPr/>
        </p:nvSpPr>
        <p:spPr>
          <a:xfrm>
            <a:off x="8466022" y="6477369"/>
            <a:ext cx="2963979" cy="298665"/>
          </a:xfrm>
          <a:prstGeom prst="rect">
            <a:avLst/>
          </a:prstGeom>
          <a:noFill/>
        </p:spPr>
        <p:txBody>
          <a:bodyPr wrap="none" rtlCol="0">
            <a:noAutofit/>
          </a:bodyPr>
          <a:lstStyle/>
          <a:p>
            <a:r>
              <a:rPr lang="en-US" sz="1200" dirty="0">
                <a:solidFill>
                  <a:srgbClr val="D24726">
                    <a:alpha val="37000"/>
                  </a:srgbClr>
                </a:solidFill>
              </a:rPr>
              <a:t>(Click the arrow when in Slide Show mode)</a:t>
            </a:r>
          </a:p>
          <a:p>
            <a:endParaRPr lang="en-US" sz="1200" dirty="0">
              <a:solidFill>
                <a:srgbClr val="D24726">
                  <a:alpha val="37000"/>
                </a:srgbClr>
              </a:solidFill>
            </a:endParaRPr>
          </a:p>
        </p:txBody>
      </p:sp>
    </p:spTree>
    <p:extLst>
      <p:ext uri="{BB962C8B-B14F-4D97-AF65-F5344CB8AC3E}">
        <p14:creationId xmlns:p14="http://schemas.microsoft.com/office/powerpoint/2010/main" val="2317502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a:t>
            </a:r>
          </a:p>
        </p:txBody>
      </p:sp>
      <p:sp>
        <p:nvSpPr>
          <p:cNvPr id="3" name="Content Placeholder 2"/>
          <p:cNvSpPr>
            <a:spLocks noGrp="1"/>
          </p:cNvSpPr>
          <p:nvPr>
            <p:ph idx="1"/>
          </p:nvPr>
        </p:nvSpPr>
        <p:spPr>
          <a:xfrm>
            <a:off x="838201" y="1825625"/>
            <a:ext cx="10855816" cy="4351338"/>
          </a:xfrm>
        </p:spPr>
        <p:txBody>
          <a:bodyPr>
            <a:normAutofit fontScale="92500" lnSpcReduction="10000"/>
          </a:bodyPr>
          <a:lstStyle/>
          <a:p>
            <a:r>
              <a:rPr lang="en-US" b="1" i="1" dirty="0"/>
              <a:t>Breast mass </a:t>
            </a:r>
            <a:r>
              <a:rPr lang="en-US" dirty="0"/>
              <a:t>— The "classic" characteristics of a cancerous lesion include a hard, immovable, single dominant lesion with irregular borders. However, these features cannot reliably distinguish a benign from a malignant tumor.</a:t>
            </a:r>
          </a:p>
          <a:p>
            <a:r>
              <a:rPr lang="en-US" b="1" i="1" dirty="0"/>
              <a:t>Locally advanced disease </a:t>
            </a:r>
            <a:r>
              <a:rPr lang="en-US" dirty="0"/>
              <a:t>— The signs of more advanced </a:t>
            </a:r>
            <a:r>
              <a:rPr lang="en-US" dirty="0" err="1"/>
              <a:t>locoregional</a:t>
            </a:r>
            <a:r>
              <a:rPr lang="en-US" dirty="0"/>
              <a:t> disease include axillary </a:t>
            </a:r>
            <a:r>
              <a:rPr lang="en-US" dirty="0" err="1"/>
              <a:t>adenopathy</a:t>
            </a:r>
            <a:r>
              <a:rPr lang="en-US" dirty="0"/>
              <a:t> (suggesting </a:t>
            </a:r>
            <a:r>
              <a:rPr lang="en-US" dirty="0" err="1"/>
              <a:t>locoregional</a:t>
            </a:r>
            <a:r>
              <a:rPr lang="en-US" dirty="0"/>
              <a:t> disease) or skin findings such as erythema, thickening, or dimpling of the overlying skin (</a:t>
            </a:r>
            <a:r>
              <a:rPr lang="en-US" dirty="0" err="1"/>
              <a:t>peau</a:t>
            </a:r>
            <a:r>
              <a:rPr lang="en-US" dirty="0"/>
              <a:t> </a:t>
            </a:r>
            <a:r>
              <a:rPr lang="en-US" dirty="0" err="1"/>
              <a:t>d'orange</a:t>
            </a:r>
            <a:r>
              <a:rPr lang="en-US" dirty="0"/>
              <a:t>), suggesting inflammatory breast cancer.</a:t>
            </a:r>
          </a:p>
          <a:p>
            <a:r>
              <a:rPr lang="en-US" b="1" i="1" dirty="0"/>
              <a:t>Metastatic disease </a:t>
            </a:r>
            <a:r>
              <a:rPr lang="en-US" dirty="0"/>
              <a:t>— Symptoms of metastatic breast cancer depend on the organs involved, with the most common sites of involvement being the bone (</a:t>
            </a:r>
            <a:r>
              <a:rPr lang="en-US" dirty="0" err="1"/>
              <a:t>eg</a:t>
            </a:r>
            <a:r>
              <a:rPr lang="en-US" dirty="0"/>
              <a:t>, back or leg pain), liver (abdominal pain, nausea, jaundice), and lungs (</a:t>
            </a:r>
            <a:r>
              <a:rPr lang="en-US" dirty="0" err="1"/>
              <a:t>eg</a:t>
            </a:r>
            <a:r>
              <a:rPr lang="en-US" dirty="0"/>
              <a:t>, shortness of breath or cough)</a:t>
            </a:r>
          </a:p>
          <a:p>
            <a:r>
              <a:rPr lang="en-US" b="1" i="1" dirty="0"/>
              <a:t>Imaging findings </a:t>
            </a:r>
            <a:r>
              <a:rPr lang="en-US" dirty="0"/>
              <a:t>— Classic mammographic findings of breast cancer include the presence of a soft tissue mass or density and suspicious </a:t>
            </a:r>
            <a:r>
              <a:rPr lang="en-US" dirty="0" err="1"/>
              <a:t>microcalcifications</a:t>
            </a:r>
            <a:r>
              <a:rPr lang="en-US" dirty="0"/>
              <a:t>. The most specific feature is a </a:t>
            </a:r>
            <a:r>
              <a:rPr lang="en-US" dirty="0" err="1"/>
              <a:t>spiculated</a:t>
            </a:r>
            <a:r>
              <a:rPr lang="en-US" dirty="0"/>
              <a:t>, high-density mass, with nearly 90 percent representing an invasive cancer.</a:t>
            </a:r>
          </a:p>
        </p:txBody>
      </p:sp>
    </p:spTree>
    <p:extLst>
      <p:ext uri="{BB962C8B-B14F-4D97-AF65-F5344CB8AC3E}">
        <p14:creationId xmlns:p14="http://schemas.microsoft.com/office/powerpoint/2010/main" val="1531532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staging classification for breast cancer</a:t>
            </a:r>
          </a:p>
        </p:txBody>
      </p:sp>
      <p:sp>
        <p:nvSpPr>
          <p:cNvPr id="3" name="Content Placeholder 2"/>
          <p:cNvSpPr>
            <a:spLocks noGrp="1"/>
          </p:cNvSpPr>
          <p:nvPr>
            <p:ph idx="1"/>
          </p:nvPr>
        </p:nvSpPr>
        <p:spPr>
          <a:xfrm>
            <a:off x="604434" y="2704563"/>
            <a:ext cx="10749367" cy="2060620"/>
          </a:xfrm>
        </p:spPr>
        <p:txBody>
          <a:bodyPr>
            <a:normAutofit/>
          </a:bodyPr>
          <a:lstStyle/>
          <a:p>
            <a:r>
              <a:rPr lang="en-US" dirty="0"/>
              <a:t>The tumor, node, metastasis (TNM) staging system for breast cancer is an internationally accepted system used to determine the disease stage. This disease stage is used to determine prognosis and guide management. It is also used to facilitate discussions about treatment and prognosis between collaborating providers, as well as between providers and patients.</a:t>
            </a:r>
          </a:p>
        </p:txBody>
      </p:sp>
    </p:spTree>
    <p:extLst>
      <p:ext uri="{BB962C8B-B14F-4D97-AF65-F5344CB8AC3E}">
        <p14:creationId xmlns:p14="http://schemas.microsoft.com/office/powerpoint/2010/main" val="3077450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EIGHTH EDITION TNM STAGING SYSTEM</a:t>
            </a:r>
          </a:p>
        </p:txBody>
      </p:sp>
      <p:sp>
        <p:nvSpPr>
          <p:cNvPr id="3" name="Content Placeholder 2"/>
          <p:cNvSpPr>
            <a:spLocks noGrp="1"/>
          </p:cNvSpPr>
          <p:nvPr>
            <p:ph idx="1"/>
          </p:nvPr>
        </p:nvSpPr>
        <p:spPr>
          <a:xfrm>
            <a:off x="604433" y="1555168"/>
            <a:ext cx="10749367" cy="4351338"/>
          </a:xfrm>
        </p:spPr>
        <p:txBody>
          <a:bodyPr/>
          <a:lstStyle/>
          <a:p>
            <a:r>
              <a:rPr lang="en-US" b="1" dirty="0"/>
              <a:t>Clinical versus pathologic staging </a:t>
            </a:r>
            <a:r>
              <a:rPr lang="en-US" dirty="0"/>
              <a:t>— Each characteristic of a tumor (size, nodal involvement, metastases) can be evaluated and reported either clinically, using physical exam, with or without imaging, and incorporating any biopsy results (if available); or pathologically, which uses all the data from clinical staging, plus data from surgical resection. Pathologic examination must include excision of the primary carcinoma with no macroscopic tumor at any margins</a:t>
            </a:r>
          </a:p>
          <a:p>
            <a:r>
              <a:rPr lang="en-US" dirty="0"/>
              <a:t>Pathologic staging is generally considered to be more accurate than clinical staging . However, there are instances in which the clinical staging is useful for making initial treatment recommendations, particularly in regards to </a:t>
            </a:r>
            <a:r>
              <a:rPr lang="en-US" dirty="0" err="1"/>
              <a:t>neoadjuvant</a:t>
            </a:r>
            <a:r>
              <a:rPr lang="en-US" dirty="0"/>
              <a:t> therapy and determining eligibility for clinical trials. Subsequent pathology may alter the clinical TNM classification</a:t>
            </a:r>
          </a:p>
        </p:txBody>
      </p:sp>
    </p:spTree>
    <p:extLst>
      <p:ext uri="{BB962C8B-B14F-4D97-AF65-F5344CB8AC3E}">
        <p14:creationId xmlns:p14="http://schemas.microsoft.com/office/powerpoint/2010/main" val="1232315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EIGHTH EDITION TNM STAGING SYSTEM</a:t>
            </a:r>
          </a:p>
        </p:txBody>
      </p:sp>
      <p:sp>
        <p:nvSpPr>
          <p:cNvPr id="3" name="Content Placeholder 2"/>
          <p:cNvSpPr>
            <a:spLocks noGrp="1"/>
          </p:cNvSpPr>
          <p:nvPr>
            <p:ph idx="1"/>
          </p:nvPr>
        </p:nvSpPr>
        <p:spPr>
          <a:xfrm>
            <a:off x="604434" y="1761231"/>
            <a:ext cx="10749367" cy="4351338"/>
          </a:xfrm>
        </p:spPr>
        <p:txBody>
          <a:bodyPr>
            <a:normAutofit fontScale="92500" lnSpcReduction="10000"/>
          </a:bodyPr>
          <a:lstStyle/>
          <a:p>
            <a:r>
              <a:rPr lang="en-US" b="1" dirty="0"/>
              <a:t>Primary tumor classification </a:t>
            </a:r>
            <a:r>
              <a:rPr lang="en-US" dirty="0"/>
              <a:t>— The definitions for tumor classification are the same whether assessed clinically or pathologically. A designation of </a:t>
            </a:r>
            <a:r>
              <a:rPr lang="en-US" dirty="0" err="1"/>
              <a:t>cT</a:t>
            </a:r>
            <a:r>
              <a:rPr lang="en-US" dirty="0"/>
              <a:t> or </a:t>
            </a:r>
            <a:r>
              <a:rPr lang="en-US" dirty="0" err="1"/>
              <a:t>pT</a:t>
            </a:r>
            <a:r>
              <a:rPr lang="en-US" dirty="0"/>
              <a:t> is used to indicate whether the staging is based on clinical or pathologic criteria. Pathologic classification is preferred when available.</a:t>
            </a:r>
          </a:p>
          <a:p>
            <a:endParaRPr lang="en-US" dirty="0"/>
          </a:p>
          <a:p>
            <a:r>
              <a:rPr lang="en-US" dirty="0"/>
              <a:t>●</a:t>
            </a:r>
            <a:r>
              <a:rPr lang="en-US" dirty="0" err="1"/>
              <a:t>Tx</a:t>
            </a:r>
            <a:r>
              <a:rPr lang="en-US" dirty="0"/>
              <a:t> – Primary tumor is unable to be assessed.</a:t>
            </a:r>
          </a:p>
          <a:p>
            <a:endParaRPr lang="en-US" dirty="0"/>
          </a:p>
          <a:p>
            <a:r>
              <a:rPr lang="en-US" dirty="0"/>
              <a:t>●T0 – No evidence of primary tumor.</a:t>
            </a:r>
          </a:p>
          <a:p>
            <a:endParaRPr lang="en-US" dirty="0"/>
          </a:p>
          <a:p>
            <a:r>
              <a:rPr lang="en-US" dirty="0"/>
              <a:t>●Tis – Carcinoma in situ.</a:t>
            </a:r>
          </a:p>
        </p:txBody>
      </p:sp>
    </p:spTree>
    <p:extLst>
      <p:ext uri="{BB962C8B-B14F-4D97-AF65-F5344CB8AC3E}">
        <p14:creationId xmlns:p14="http://schemas.microsoft.com/office/powerpoint/2010/main" val="1995044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EIGHTH EDITION TNM STAGING SYSTEM</a:t>
            </a:r>
          </a:p>
        </p:txBody>
      </p:sp>
      <p:sp>
        <p:nvSpPr>
          <p:cNvPr id="3" name="Content Placeholder 2"/>
          <p:cNvSpPr>
            <a:spLocks noGrp="1"/>
          </p:cNvSpPr>
          <p:nvPr>
            <p:ph idx="1"/>
          </p:nvPr>
        </p:nvSpPr>
        <p:spPr>
          <a:xfrm>
            <a:off x="838201" y="1825625"/>
            <a:ext cx="10515600" cy="4351338"/>
          </a:xfrm>
        </p:spPr>
        <p:txBody>
          <a:bodyPr/>
          <a:lstStyle/>
          <a:p>
            <a:r>
              <a:rPr lang="de-DE" dirty="0"/>
              <a:t>T1 – Tumor ≤20 mm in greatest dimension.</a:t>
            </a:r>
          </a:p>
          <a:p>
            <a:r>
              <a:rPr lang="en-US" dirty="0"/>
              <a:t>T2 – Tumor &gt;20 mm but ≤50 mm in greatest dimension.</a:t>
            </a:r>
          </a:p>
          <a:p>
            <a:endParaRPr lang="en-US" dirty="0"/>
          </a:p>
          <a:p>
            <a:r>
              <a:rPr lang="en-US" dirty="0"/>
              <a:t>T3 – Tumor &gt;50 mm in greatest dimension.</a:t>
            </a:r>
          </a:p>
          <a:p>
            <a:endParaRPr lang="en-US" dirty="0"/>
          </a:p>
          <a:p>
            <a:r>
              <a:rPr lang="en-US" dirty="0"/>
              <a:t>T4 – Tumor of any size with direct extension to the chest wall and/or the skin </a:t>
            </a:r>
            <a:endParaRPr lang="de-DE" dirty="0"/>
          </a:p>
        </p:txBody>
      </p:sp>
    </p:spTree>
    <p:extLst>
      <p:ext uri="{BB962C8B-B14F-4D97-AF65-F5344CB8AC3E}">
        <p14:creationId xmlns:p14="http://schemas.microsoft.com/office/powerpoint/2010/main" val="18710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EIGHTH EDITION TNM STAGING SYSTEM</a:t>
            </a:r>
          </a:p>
        </p:txBody>
      </p:sp>
      <p:sp>
        <p:nvSpPr>
          <p:cNvPr id="3" name="Content Placeholder 2"/>
          <p:cNvSpPr>
            <a:spLocks noGrp="1"/>
          </p:cNvSpPr>
          <p:nvPr>
            <p:ph idx="1"/>
          </p:nvPr>
        </p:nvSpPr>
        <p:spPr>
          <a:xfrm>
            <a:off x="838201" y="1825625"/>
            <a:ext cx="10933089" cy="4351338"/>
          </a:xfrm>
        </p:spPr>
        <p:txBody>
          <a:bodyPr>
            <a:normAutofit/>
          </a:bodyPr>
          <a:lstStyle/>
          <a:p>
            <a:r>
              <a:rPr lang="en-US" b="1" dirty="0"/>
              <a:t>Regional lymph nodes (N) </a:t>
            </a:r>
            <a:r>
              <a:rPr lang="en-US" dirty="0"/>
              <a:t>— Lymph node classification criteria differ depending on whether the nodes are clinically or pathologically assessed. A designation of </a:t>
            </a:r>
            <a:r>
              <a:rPr lang="en-US" dirty="0" err="1"/>
              <a:t>cN</a:t>
            </a:r>
            <a:r>
              <a:rPr lang="en-US" dirty="0"/>
              <a:t> or </a:t>
            </a:r>
            <a:r>
              <a:rPr lang="en-US" dirty="0" err="1"/>
              <a:t>pN</a:t>
            </a:r>
            <a:r>
              <a:rPr lang="en-US" dirty="0"/>
              <a:t> is used to make the distinction. Pathologic classification is preferred when available.</a:t>
            </a:r>
          </a:p>
          <a:p>
            <a:endParaRPr lang="en-US" dirty="0"/>
          </a:p>
          <a:p>
            <a:r>
              <a:rPr lang="en-US" dirty="0"/>
              <a:t>Regional lymph nodes include axillary nodes, </a:t>
            </a:r>
            <a:r>
              <a:rPr lang="en-US" dirty="0" err="1"/>
              <a:t>ipsilateral</a:t>
            </a:r>
            <a:r>
              <a:rPr lang="en-US" dirty="0"/>
              <a:t> </a:t>
            </a:r>
            <a:r>
              <a:rPr lang="en-US" dirty="0" err="1"/>
              <a:t>intramammary</a:t>
            </a:r>
            <a:r>
              <a:rPr lang="en-US" dirty="0"/>
              <a:t> nodes, internal mammary nodes, and supraclavicular nodes. </a:t>
            </a:r>
            <a:r>
              <a:rPr lang="en-US" dirty="0" err="1"/>
              <a:t>Intramammary</a:t>
            </a:r>
            <a:r>
              <a:rPr lang="en-US" dirty="0"/>
              <a:t> nodes reside within the breast tissue and are coded as axillary lymph nodes for staging purposes. Supraclavicular lymph nodes are classified as regional lymph nodes for staging purposes. Metastases to any other lymph node, including cervical, or contralateral axillary lymph nodes are classified as distant (M1).</a:t>
            </a:r>
          </a:p>
        </p:txBody>
      </p:sp>
    </p:spTree>
    <p:extLst>
      <p:ext uri="{BB962C8B-B14F-4D97-AF65-F5344CB8AC3E}">
        <p14:creationId xmlns:p14="http://schemas.microsoft.com/office/powerpoint/2010/main" val="2913727204"/>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1584528</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2012-06-20T23:39:00+00:00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TP102923943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843282</LocLastLocAttemptVersionLookup>
    <IsSearchable xmlns="4873beb7-5857-4685-be1f-d57550cc96cc">true</IsSearchable>
    <TemplateTemplateType xmlns="4873beb7-5857-4685-be1f-d57550cc96cc">PowerPoint Template - Slideshow Launch</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LocMarketGroupTiers2 xmlns="4873beb7-5857-4685-be1f-d57550cc96cc" xsi:nil="true"/>
    <APAuthor xmlns="4873beb7-5857-4685-be1f-d57550cc96cc">
      <UserInfo>
        <DisplayName>REDMOND\v-sa</DisplayName>
        <AccountId>2467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70C04F-E7AC-41AB-9C6D-1B1BB88BFF7F}">
  <ds:schemaRefs>
    <ds:schemaRef ds:uri="http://purl.org/dc/elements/1.1/"/>
    <ds:schemaRef ds:uri="http://schemas.microsoft.com/office/2006/documentManagement/types"/>
    <ds:schemaRef ds:uri="http://schemas.microsoft.com/office/2006/metadata/properties"/>
    <ds:schemaRef ds:uri="4873beb7-5857-4685-be1f-d57550cc96cc"/>
    <ds:schemaRef ds:uri="http://schemas.microsoft.com/office/infopath/2007/PartnerControls"/>
    <ds:schemaRef ds:uri="http://purl.org/dc/dcmitype/"/>
    <ds:schemaRef ds:uri="http://purl.org/dc/terms/"/>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C3DEC53A-9DF1-4780-BE92-17E971B7A9ED}">
  <ds:schemaRefs>
    <ds:schemaRef ds:uri="http://schemas.microsoft.com/sharepoint/v3/contenttype/forms"/>
  </ds:schemaRefs>
</ds:datastoreItem>
</file>

<file path=customXml/itemProps3.xml><?xml version="1.0" encoding="utf-8"?>
<ds:datastoreItem xmlns:ds="http://schemas.openxmlformats.org/officeDocument/2006/customXml" ds:itemID="{63EE7759-C66F-4EA4-9863-7EBA3251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Welcome to PowerPoint 2013</Template>
  <TotalTime>92</TotalTime>
  <Words>4563</Words>
  <Application>Microsoft Office PowerPoint</Application>
  <PresentationFormat>Widescreen</PresentationFormat>
  <Paragraphs>138</Paragraphs>
  <Slides>30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Segoe UI</vt:lpstr>
      <vt:lpstr>Segoe UI Light</vt:lpstr>
      <vt:lpstr>WelcomeDoc</vt:lpstr>
      <vt:lpstr>APPROACH TO METASTATIC BREAST CANCER</vt:lpstr>
      <vt:lpstr>EPIDEMIOLOGY</vt:lpstr>
      <vt:lpstr>CLINICAL FEATURES</vt:lpstr>
      <vt:lpstr>CLINICAL FEATURES</vt:lpstr>
      <vt:lpstr>staging classification for breast cancer</vt:lpstr>
      <vt:lpstr>THE EIGHTH EDITION TNM STAGING SYSTEM</vt:lpstr>
      <vt:lpstr>THE EIGHTH EDITION TNM STAGING SYSTEM</vt:lpstr>
      <vt:lpstr>THE EIGHTH EDITION TNM STAGING SYSTEM</vt:lpstr>
      <vt:lpstr>THE EIGHTH EDITION TNM STAGING SYSTEM</vt:lpstr>
      <vt:lpstr>THE EIGHTH EDITION TNM STAGING SYSTEM</vt:lpstr>
      <vt:lpstr>Metastatic breast cancer</vt:lpstr>
      <vt:lpstr>Metastatic breast cancer</vt:lpstr>
      <vt:lpstr>     LOCAL MANAGEMENT OF METASTASES </vt:lpstr>
      <vt:lpstr>Selection of patients for local therapy to the metastasis</vt:lpstr>
      <vt:lpstr>Selection of patients for local therapy to the metastasis</vt:lpstr>
      <vt:lpstr>Techniques for local management</vt:lpstr>
      <vt:lpstr>Indications by site</vt:lpstr>
      <vt:lpstr>Indications by site</vt:lpstr>
      <vt:lpstr>PowerPoint Presentation</vt:lpstr>
      <vt:lpstr>PowerPoint Presentation</vt:lpstr>
      <vt:lpstr>PowerPoint Presentation</vt:lpstr>
      <vt:lpstr>PowerPoint Presentation</vt:lpstr>
      <vt:lpstr>PowerPoint Presentation</vt:lpstr>
      <vt:lpstr>SUMMARY AND RECOMMENDATIONS  </vt:lpstr>
      <vt:lpstr>SUMMARY AND RECOMMENDATIONS  </vt:lpstr>
      <vt:lpstr>SUMMARY AND RECOMMENDATIONS  </vt:lpstr>
      <vt:lpstr>REFERENCES</vt:lpstr>
      <vt:lpstr>PowerPoint Presentation</vt:lpstr>
      <vt:lpstr>PowerPoint Presentation</vt:lpstr>
      <vt:lpstr>PowerPoint 2013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 TO METASTATIC BREAST CANCER</dc:title>
  <dc:creator>ketab05</dc:creator>
  <cp:keywords/>
  <cp:lastModifiedBy>modiriat01</cp:lastModifiedBy>
  <cp:revision>12</cp:revision>
  <dcterms:created xsi:type="dcterms:W3CDTF">2024-04-06T09:01:47Z</dcterms:created>
  <dcterms:modified xsi:type="dcterms:W3CDTF">2024-04-08T06:16:55Z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_TemplateID">
    <vt:lpwstr>TC029239449991</vt:lpwstr>
  </property>
  <property fmtid="{D5CDD505-2E9C-101B-9397-08002B2CF9AE}" pid="4" name="ContentTypeId">
    <vt:lpwstr>0x0101006EDDDB5EE6D98C44930B742096920B300400F5B6D36B3EF94B4E9A635CDF2A18F5B8</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ies>
</file>